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8" r:id="rId2"/>
    <p:sldId id="270" r:id="rId3"/>
    <p:sldId id="271" r:id="rId4"/>
    <p:sldId id="273" r:id="rId5"/>
    <p:sldId id="272" r:id="rId6"/>
    <p:sldId id="269" r:id="rId7"/>
    <p:sldId id="274" r:id="rId8"/>
    <p:sldId id="275" r:id="rId9"/>
    <p:sldId id="276" r:id="rId10"/>
    <p:sldId id="263" r:id="rId11"/>
    <p:sldId id="257" r:id="rId12"/>
    <p:sldId id="264" r:id="rId13"/>
    <p:sldId id="265" r:id="rId14"/>
    <p:sldId id="266" r:id="rId15"/>
    <p:sldId id="267" r:id="rId16"/>
    <p:sldId id="261" r:id="rId17"/>
    <p:sldId id="262" r:id="rId18"/>
    <p:sldId id="258" r:id="rId19"/>
    <p:sldId id="277" r:id="rId20"/>
    <p:sldId id="278" r:id="rId21"/>
    <p:sldId id="279" r:id="rId22"/>
    <p:sldId id="280" r:id="rId23"/>
    <p:sldId id="281" r:id="rId24"/>
    <p:sldId id="282" r:id="rId25"/>
    <p:sldId id="283" r:id="rId26"/>
    <p:sldId id="284" r:id="rId27"/>
    <p:sldId id="285" r:id="rId28"/>
    <p:sldId id="286" r:id="rId29"/>
    <p:sldId id="287" r:id="rId30"/>
    <p:sldId id="260" r:id="rId3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1"/>
    <a:srgbClr val="8A9B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0" d="100"/>
          <a:sy n="40" d="100"/>
        </p:scale>
        <p:origin x="-2244" y="-6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ED26E4-6F70-48D8-A13C-E79F6CB80D33}" type="datetimeFigureOut">
              <a:rPr lang="cs-CZ" smtClean="0"/>
              <a:pPr/>
              <a:t>30.4.2012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8EE316-B68F-4803-A66E-0DFC537748AC}" type="slidenum">
              <a:rPr lang="cs-CZ" smtClean="0"/>
              <a:pPr/>
              <a:t>‹#›</a:t>
            </a:fld>
            <a:endParaRPr lang="cs-CZ"/>
          </a:p>
        </p:txBody>
      </p:sp>
    </p:spTree>
    <p:extLst>
      <p:ext uri="{BB962C8B-B14F-4D97-AF65-F5344CB8AC3E}">
        <p14:creationId xmlns:p14="http://schemas.microsoft.com/office/powerpoint/2010/main" val="2060372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B8EE316-B68F-4803-A66E-0DFC537748AC}" type="slidenum">
              <a:rPr lang="cs-CZ" smtClean="0"/>
              <a:pPr/>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B8EE316-B68F-4803-A66E-0DFC537748AC}" type="slidenum">
              <a:rPr lang="cs-CZ" smtClean="0"/>
              <a:pPr/>
              <a:t>10</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B8EE316-B68F-4803-A66E-0DFC537748AC}" type="slidenum">
              <a:rPr lang="cs-CZ" smtClean="0"/>
              <a:pPr/>
              <a:t>11</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B8EE316-B68F-4803-A66E-0DFC537748AC}" type="slidenum">
              <a:rPr lang="cs-CZ" smtClean="0"/>
              <a:pPr/>
              <a:t>12</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B8EE316-B68F-4803-A66E-0DFC537748AC}" type="slidenum">
              <a:rPr lang="cs-CZ" smtClean="0"/>
              <a:pPr/>
              <a:t>13</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B8EE316-B68F-4803-A66E-0DFC537748AC}" type="slidenum">
              <a:rPr lang="cs-CZ" smtClean="0"/>
              <a:pPr/>
              <a:t>14</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B8EE316-B68F-4803-A66E-0DFC537748AC}" type="slidenum">
              <a:rPr lang="cs-CZ" smtClean="0"/>
              <a:pPr/>
              <a:t>15</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B8EE316-B68F-4803-A66E-0DFC537748AC}" type="slidenum">
              <a:rPr lang="cs-CZ" smtClean="0"/>
              <a:pPr/>
              <a:t>16</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B8EE316-B68F-4803-A66E-0DFC537748AC}" type="slidenum">
              <a:rPr lang="cs-CZ" smtClean="0"/>
              <a:pPr/>
              <a:t>17</a:t>
            </a:fld>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B8EE316-B68F-4803-A66E-0DFC537748AC}" type="slidenum">
              <a:rPr lang="cs-CZ" smtClean="0"/>
              <a:pPr/>
              <a:t>18</a:t>
            </a:fld>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B8EE316-B68F-4803-A66E-0DFC537748AC}" type="slidenum">
              <a:rPr lang="cs-CZ" smtClean="0"/>
              <a:pPr/>
              <a:t>19</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B8EE316-B68F-4803-A66E-0DFC537748AC}" type="slidenum">
              <a:rPr lang="cs-CZ" smtClean="0"/>
              <a:pPr/>
              <a:t>2</a:t>
            </a:fld>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B8EE316-B68F-4803-A66E-0DFC537748AC}" type="slidenum">
              <a:rPr lang="cs-CZ" smtClean="0"/>
              <a:pPr/>
              <a:t>20</a:t>
            </a:fld>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B8EE316-B68F-4803-A66E-0DFC537748AC}" type="slidenum">
              <a:rPr lang="cs-CZ" smtClean="0"/>
              <a:pPr/>
              <a:t>21</a:t>
            </a:fld>
            <a:endParaRPr 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B8EE316-B68F-4803-A66E-0DFC537748AC}" type="slidenum">
              <a:rPr lang="cs-CZ" smtClean="0"/>
              <a:pPr/>
              <a:t>22</a:t>
            </a:fld>
            <a:endParaRPr 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B8EE316-B68F-4803-A66E-0DFC537748AC}" type="slidenum">
              <a:rPr lang="cs-CZ" smtClean="0"/>
              <a:pPr/>
              <a:t>23</a:t>
            </a:fld>
            <a:endParaRPr 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B8EE316-B68F-4803-A66E-0DFC537748AC}" type="slidenum">
              <a:rPr lang="cs-CZ" smtClean="0"/>
              <a:pPr/>
              <a:t>24</a:t>
            </a:fld>
            <a:endParaRPr 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B8EE316-B68F-4803-A66E-0DFC537748AC}" type="slidenum">
              <a:rPr lang="cs-CZ" smtClean="0"/>
              <a:pPr/>
              <a:t>25</a:t>
            </a:fld>
            <a:endParaRPr 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B8EE316-B68F-4803-A66E-0DFC537748AC}" type="slidenum">
              <a:rPr lang="cs-CZ" smtClean="0"/>
              <a:pPr/>
              <a:t>26</a:t>
            </a:fld>
            <a:endParaRPr 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B8EE316-B68F-4803-A66E-0DFC537748AC}" type="slidenum">
              <a:rPr lang="cs-CZ" smtClean="0"/>
              <a:pPr/>
              <a:t>27</a:t>
            </a:fld>
            <a:endParaRPr lang="cs-C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B8EE316-B68F-4803-A66E-0DFC537748AC}" type="slidenum">
              <a:rPr lang="cs-CZ" smtClean="0"/>
              <a:pPr/>
              <a:t>28</a:t>
            </a:fld>
            <a:endParaRPr lang="cs-C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B8EE316-B68F-4803-A66E-0DFC537748AC}" type="slidenum">
              <a:rPr lang="cs-CZ" smtClean="0"/>
              <a:pPr/>
              <a:t>29</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B8EE316-B68F-4803-A66E-0DFC537748AC}" type="slidenum">
              <a:rPr lang="cs-CZ" smtClean="0"/>
              <a:pPr/>
              <a:t>3</a:t>
            </a:fld>
            <a:endParaRPr 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B8EE316-B68F-4803-A66E-0DFC537748AC}" type="slidenum">
              <a:rPr lang="cs-CZ" smtClean="0"/>
              <a:pPr/>
              <a:t>30</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B8EE316-B68F-4803-A66E-0DFC537748AC}" type="slidenum">
              <a:rPr lang="cs-CZ" smtClean="0"/>
              <a:pPr/>
              <a:t>4</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B8EE316-B68F-4803-A66E-0DFC537748AC}" type="slidenum">
              <a:rPr lang="cs-CZ" smtClean="0"/>
              <a:pPr/>
              <a:t>5</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B8EE316-B68F-4803-A66E-0DFC537748AC}" type="slidenum">
              <a:rPr lang="cs-CZ" smtClean="0"/>
              <a:pPr/>
              <a:t>6</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B8EE316-B68F-4803-A66E-0DFC537748AC}" type="slidenum">
              <a:rPr lang="cs-CZ" smtClean="0"/>
              <a:pPr/>
              <a:t>7</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B8EE316-B68F-4803-A66E-0DFC537748AC}" type="slidenum">
              <a:rPr lang="cs-CZ" smtClean="0"/>
              <a:pPr/>
              <a:t>8</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B8EE316-B68F-4803-A66E-0DFC537748AC}" type="slidenum">
              <a:rPr lang="cs-CZ" smtClean="0"/>
              <a:pPr/>
              <a:t>9</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256D0712-B6A0-43AC-BEB2-65C191CE396A}" type="datetimeFigureOut">
              <a:rPr lang="cs-CZ" smtClean="0"/>
              <a:pPr/>
              <a:t>30.4.2012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A03C3EC-BEBE-423E-829C-FD6E7810779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56D0712-B6A0-43AC-BEB2-65C191CE396A}" type="datetimeFigureOut">
              <a:rPr lang="cs-CZ" smtClean="0"/>
              <a:pPr/>
              <a:t>30.4.2012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A03C3EC-BEBE-423E-829C-FD6E7810779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56D0712-B6A0-43AC-BEB2-65C191CE396A}" type="datetimeFigureOut">
              <a:rPr lang="cs-CZ" smtClean="0"/>
              <a:pPr/>
              <a:t>30.4.2012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A03C3EC-BEBE-423E-829C-FD6E7810779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56D0712-B6A0-43AC-BEB2-65C191CE396A}" type="datetimeFigureOut">
              <a:rPr lang="cs-CZ" smtClean="0"/>
              <a:pPr/>
              <a:t>30.4.2012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A03C3EC-BEBE-423E-829C-FD6E7810779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256D0712-B6A0-43AC-BEB2-65C191CE396A}" type="datetimeFigureOut">
              <a:rPr lang="cs-CZ" smtClean="0"/>
              <a:pPr/>
              <a:t>30.4.2012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A03C3EC-BEBE-423E-829C-FD6E7810779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256D0712-B6A0-43AC-BEB2-65C191CE396A}" type="datetimeFigureOut">
              <a:rPr lang="cs-CZ" smtClean="0"/>
              <a:pPr/>
              <a:t>30.4.2012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A03C3EC-BEBE-423E-829C-FD6E7810779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256D0712-B6A0-43AC-BEB2-65C191CE396A}" type="datetimeFigureOut">
              <a:rPr lang="cs-CZ" smtClean="0"/>
              <a:pPr/>
              <a:t>30.4.2012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A03C3EC-BEBE-423E-829C-FD6E7810779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256D0712-B6A0-43AC-BEB2-65C191CE396A}" type="datetimeFigureOut">
              <a:rPr lang="cs-CZ" smtClean="0"/>
              <a:pPr/>
              <a:t>30.4.2012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A03C3EC-BEBE-423E-829C-FD6E7810779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56D0712-B6A0-43AC-BEB2-65C191CE396A}" type="datetimeFigureOut">
              <a:rPr lang="cs-CZ" smtClean="0"/>
              <a:pPr/>
              <a:t>30.4.2012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A03C3EC-BEBE-423E-829C-FD6E7810779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256D0712-B6A0-43AC-BEB2-65C191CE396A}" type="datetimeFigureOut">
              <a:rPr lang="cs-CZ" smtClean="0"/>
              <a:pPr/>
              <a:t>30.4.2012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A03C3EC-BEBE-423E-829C-FD6E7810779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256D0712-B6A0-43AC-BEB2-65C191CE396A}" type="datetimeFigureOut">
              <a:rPr lang="cs-CZ" smtClean="0"/>
              <a:pPr/>
              <a:t>30.4.2012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A03C3EC-BEBE-423E-829C-FD6E7810779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64741"/>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D0712-B6A0-43AC-BEB2-65C191CE396A}" type="datetimeFigureOut">
              <a:rPr lang="cs-CZ" smtClean="0"/>
              <a:pPr/>
              <a:t>30.4.2012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03C3EC-BEBE-423E-829C-FD6E7810779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Pruh Saunatop wellness.JPG"/>
          <p:cNvPicPr>
            <a:picLocks noChangeAspect="1" noChangeArrowheads="1"/>
          </p:cNvPicPr>
          <p:nvPr/>
        </p:nvPicPr>
        <p:blipFill>
          <a:blip r:embed="rId3" cstate="print"/>
          <a:srcRect/>
          <a:stretch>
            <a:fillRect/>
          </a:stretch>
        </p:blipFill>
        <p:spPr bwMode="auto">
          <a:xfrm>
            <a:off x="0" y="5786454"/>
            <a:ext cx="9144000" cy="1071546"/>
          </a:xfrm>
          <a:prstGeom prst="rect">
            <a:avLst/>
          </a:prstGeom>
          <a:noFill/>
        </p:spPr>
      </p:pic>
      <p:sp>
        <p:nvSpPr>
          <p:cNvPr id="5" name="TextovéPole 4"/>
          <p:cNvSpPr txBox="1"/>
          <p:nvPr/>
        </p:nvSpPr>
        <p:spPr>
          <a:xfrm>
            <a:off x="4716016" y="6093296"/>
            <a:ext cx="4104456" cy="461665"/>
          </a:xfrm>
          <a:prstGeom prst="rect">
            <a:avLst/>
          </a:prstGeom>
          <a:noFill/>
        </p:spPr>
        <p:txBody>
          <a:bodyPr wrap="square" rtlCol="0">
            <a:spAutoFit/>
          </a:bodyPr>
          <a:lstStyle/>
          <a:p>
            <a:pPr algn="ctr"/>
            <a:r>
              <a:rPr lang="cs-CZ" sz="2400" b="1" dirty="0" smtClean="0">
                <a:solidFill>
                  <a:schemeClr val="bg1"/>
                </a:solidFill>
                <a:latin typeface="Book Antiqua" pitchFamily="18" charset="0"/>
                <a:ea typeface="+mj-ea"/>
                <a:cs typeface="Courier New" pitchFamily="49" charset="0"/>
              </a:rPr>
              <a:t>Sauny</a:t>
            </a:r>
          </a:p>
        </p:txBody>
      </p:sp>
      <p:sp>
        <p:nvSpPr>
          <p:cNvPr id="7" name="TextovéPole 6"/>
          <p:cNvSpPr txBox="1"/>
          <p:nvPr/>
        </p:nvSpPr>
        <p:spPr>
          <a:xfrm>
            <a:off x="2051720" y="764704"/>
            <a:ext cx="5040560" cy="523220"/>
          </a:xfrm>
          <a:prstGeom prst="rect">
            <a:avLst/>
          </a:prstGeom>
          <a:noFill/>
        </p:spPr>
        <p:txBody>
          <a:bodyPr wrap="square" rtlCol="0">
            <a:spAutoFit/>
          </a:bodyPr>
          <a:lstStyle/>
          <a:p>
            <a:pPr algn="ctr"/>
            <a:r>
              <a:rPr lang="cs-CZ" sz="2800" b="1" u="sng" dirty="0" smtClean="0">
                <a:solidFill>
                  <a:srgbClr val="8A9B48"/>
                </a:solidFill>
                <a:latin typeface="Book Antiqua" pitchFamily="18" charset="0"/>
              </a:rPr>
              <a:t>Finské sauny</a:t>
            </a:r>
          </a:p>
        </p:txBody>
      </p:sp>
      <p:sp>
        <p:nvSpPr>
          <p:cNvPr id="8" name="TextovéPole 7"/>
          <p:cNvSpPr txBox="1"/>
          <p:nvPr/>
        </p:nvSpPr>
        <p:spPr>
          <a:xfrm>
            <a:off x="539552" y="1340768"/>
            <a:ext cx="7992888" cy="923330"/>
          </a:xfrm>
          <a:prstGeom prst="rect">
            <a:avLst/>
          </a:prstGeom>
          <a:noFill/>
        </p:spPr>
        <p:txBody>
          <a:bodyPr wrap="square" rtlCol="0">
            <a:spAutoFit/>
          </a:bodyPr>
          <a:lstStyle/>
          <a:p>
            <a:pPr algn="just"/>
            <a:r>
              <a:rPr lang="cs-CZ" dirty="0" smtClean="0">
                <a:solidFill>
                  <a:srgbClr val="8A9B48"/>
                </a:solidFill>
              </a:rPr>
              <a:t>Finské sauny mají teplotu cca 80°- 110°C s vlhkostí 3-12%. Obložení je dřevěné. Saunatop Wellness dodává sauny typizovaných rozměrů – kabiny nebo sauny vestavěné do obezděného prostoru.</a:t>
            </a:r>
          </a:p>
        </p:txBody>
      </p:sp>
      <p:pic>
        <p:nvPicPr>
          <p:cNvPr id="9" name="Obrázek 8" descr="finsauna_01.jpg"/>
          <p:cNvPicPr>
            <a:picLocks noChangeAspect="1"/>
          </p:cNvPicPr>
          <p:nvPr/>
        </p:nvPicPr>
        <p:blipFill>
          <a:blip r:embed="rId4" cstate="print"/>
          <a:stretch>
            <a:fillRect/>
          </a:stretch>
        </p:blipFill>
        <p:spPr>
          <a:xfrm>
            <a:off x="4860032" y="2348879"/>
            <a:ext cx="3600400" cy="3264363"/>
          </a:xfrm>
          <a:prstGeom prst="rect">
            <a:avLst/>
          </a:prstGeom>
        </p:spPr>
      </p:pic>
      <p:pic>
        <p:nvPicPr>
          <p:cNvPr id="10" name="Obrázek 9" descr="finsauna_03.jpg"/>
          <p:cNvPicPr>
            <a:picLocks noChangeAspect="1"/>
          </p:cNvPicPr>
          <p:nvPr/>
        </p:nvPicPr>
        <p:blipFill>
          <a:blip r:embed="rId5" cstate="print"/>
          <a:stretch>
            <a:fillRect/>
          </a:stretch>
        </p:blipFill>
        <p:spPr>
          <a:xfrm>
            <a:off x="683568" y="2348880"/>
            <a:ext cx="3600400" cy="3264363"/>
          </a:xfrm>
          <a:prstGeom prst="rect">
            <a:avLst/>
          </a:prstGeom>
        </p:spPr>
      </p:pic>
      <p:pic>
        <p:nvPicPr>
          <p:cNvPr id="6" name="Picture 3" descr="D:\Pruh zelený.JPG"/>
          <p:cNvPicPr>
            <a:picLocks noChangeAspect="1" noChangeArrowheads="1"/>
          </p:cNvPicPr>
          <p:nvPr/>
        </p:nvPicPr>
        <p:blipFill>
          <a:blip r:embed="rId6" cstate="print"/>
          <a:srcRect/>
          <a:stretch>
            <a:fillRect/>
          </a:stretch>
        </p:blipFill>
        <p:spPr bwMode="auto">
          <a:xfrm>
            <a:off x="0" y="0"/>
            <a:ext cx="9144000" cy="642918"/>
          </a:xfrm>
          <a:prstGeom prst="rect">
            <a:avLst/>
          </a:prstGeom>
        </p:spPr>
        <p:style>
          <a:lnRef idx="2">
            <a:schemeClr val="accent6">
              <a:shade val="50000"/>
            </a:schemeClr>
          </a:lnRef>
          <a:fillRef idx="1">
            <a:schemeClr val="accent6"/>
          </a:fillRef>
          <a:effectRef idx="0">
            <a:schemeClr val="accent6"/>
          </a:effectRef>
          <a:fontRef idx="minor">
            <a:schemeClr val="lt1"/>
          </a:fontRef>
        </p:style>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Pruh Saunatop wellness.JPG"/>
          <p:cNvPicPr>
            <a:picLocks noChangeAspect="1" noChangeArrowheads="1"/>
          </p:cNvPicPr>
          <p:nvPr/>
        </p:nvPicPr>
        <p:blipFill>
          <a:blip r:embed="rId3" cstate="print"/>
          <a:srcRect/>
          <a:stretch>
            <a:fillRect/>
          </a:stretch>
        </p:blipFill>
        <p:spPr bwMode="auto">
          <a:xfrm>
            <a:off x="0" y="5786454"/>
            <a:ext cx="9144000" cy="1071546"/>
          </a:xfrm>
          <a:prstGeom prst="rect">
            <a:avLst/>
          </a:prstGeom>
          <a:noFill/>
        </p:spPr>
      </p:pic>
      <p:sp>
        <p:nvSpPr>
          <p:cNvPr id="6" name="TextovéPole 5"/>
          <p:cNvSpPr txBox="1"/>
          <p:nvPr/>
        </p:nvSpPr>
        <p:spPr>
          <a:xfrm>
            <a:off x="4716016" y="6093296"/>
            <a:ext cx="4104456" cy="461665"/>
          </a:xfrm>
          <a:prstGeom prst="rect">
            <a:avLst/>
          </a:prstGeom>
          <a:noFill/>
        </p:spPr>
        <p:txBody>
          <a:bodyPr wrap="square" rtlCol="0">
            <a:spAutoFit/>
          </a:bodyPr>
          <a:lstStyle/>
          <a:p>
            <a:pPr algn="ctr"/>
            <a:r>
              <a:rPr lang="cs-CZ" sz="2400" b="1" dirty="0" smtClean="0">
                <a:solidFill>
                  <a:schemeClr val="bg1"/>
                </a:solidFill>
                <a:latin typeface="Book Antiqua" pitchFamily="18" charset="0"/>
                <a:ea typeface="+mj-ea"/>
                <a:cs typeface="Courier New" pitchFamily="49" charset="0"/>
              </a:rPr>
              <a:t>Parní</a:t>
            </a:r>
            <a:r>
              <a:rPr lang="cs-CZ" sz="2400" b="1" dirty="0" smtClean="0">
                <a:solidFill>
                  <a:schemeClr val="bg1"/>
                </a:solidFill>
              </a:rPr>
              <a:t> </a:t>
            </a:r>
            <a:r>
              <a:rPr lang="cs-CZ" sz="2400" b="1" dirty="0" smtClean="0">
                <a:solidFill>
                  <a:schemeClr val="bg1"/>
                </a:solidFill>
                <a:latin typeface="Book Antiqua" pitchFamily="18" charset="0"/>
                <a:ea typeface="+mj-ea"/>
                <a:cs typeface="Courier New" pitchFamily="49" charset="0"/>
              </a:rPr>
              <a:t>lázeň</a:t>
            </a:r>
          </a:p>
        </p:txBody>
      </p:sp>
      <p:sp>
        <p:nvSpPr>
          <p:cNvPr id="8" name="TextovéPole 7"/>
          <p:cNvSpPr txBox="1"/>
          <p:nvPr/>
        </p:nvSpPr>
        <p:spPr>
          <a:xfrm>
            <a:off x="2267744" y="908720"/>
            <a:ext cx="4680520" cy="523220"/>
          </a:xfrm>
          <a:prstGeom prst="rect">
            <a:avLst/>
          </a:prstGeom>
          <a:noFill/>
        </p:spPr>
        <p:txBody>
          <a:bodyPr wrap="square" rtlCol="0">
            <a:spAutoFit/>
          </a:bodyPr>
          <a:lstStyle/>
          <a:p>
            <a:pPr algn="ctr"/>
            <a:r>
              <a:rPr lang="cs-CZ" sz="2800" b="1" u="sng" dirty="0" smtClean="0">
                <a:solidFill>
                  <a:srgbClr val="8A9B48"/>
                </a:solidFill>
                <a:latin typeface="Book Antiqua" pitchFamily="18" charset="0"/>
              </a:rPr>
              <a:t>Parní</a:t>
            </a:r>
            <a:r>
              <a:rPr lang="cs-CZ" dirty="0" smtClean="0"/>
              <a:t> </a:t>
            </a:r>
            <a:r>
              <a:rPr lang="cs-CZ" sz="2800" b="1" u="sng" dirty="0" smtClean="0">
                <a:solidFill>
                  <a:srgbClr val="8A9B48"/>
                </a:solidFill>
                <a:latin typeface="Book Antiqua" pitchFamily="18" charset="0"/>
              </a:rPr>
              <a:t>lázeň</a:t>
            </a:r>
          </a:p>
        </p:txBody>
      </p:sp>
      <p:sp>
        <p:nvSpPr>
          <p:cNvPr id="9" name="TextovéPole 8"/>
          <p:cNvSpPr txBox="1"/>
          <p:nvPr/>
        </p:nvSpPr>
        <p:spPr>
          <a:xfrm>
            <a:off x="251520" y="1556792"/>
            <a:ext cx="8424936" cy="923330"/>
          </a:xfrm>
          <a:prstGeom prst="rect">
            <a:avLst/>
          </a:prstGeom>
          <a:noFill/>
        </p:spPr>
        <p:txBody>
          <a:bodyPr wrap="square" rtlCol="0">
            <a:spAutoFit/>
          </a:bodyPr>
          <a:lstStyle/>
          <a:p>
            <a:r>
              <a:rPr lang="cs-CZ" dirty="0" smtClean="0">
                <a:solidFill>
                  <a:srgbClr val="8A9B48"/>
                </a:solidFill>
              </a:rPr>
              <a:t>Parní lázeň je prostor naplněný vodní párou (100% relativní vlhkost), kde se teplota pohybuje kolem 40-45°C.. </a:t>
            </a:r>
            <a:r>
              <a:rPr lang="pl-PL" dirty="0" smtClean="0">
                <a:solidFill>
                  <a:srgbClr val="8A9B48"/>
                </a:solidFill>
              </a:rPr>
              <a:t>Parní kabiny se vyrábí na zakázku, </a:t>
            </a:r>
            <a:r>
              <a:rPr lang="cs-CZ" dirty="0" smtClean="0">
                <a:solidFill>
                  <a:srgbClr val="8A9B48"/>
                </a:solidFill>
              </a:rPr>
              <a:t>každá kabina parní lázně je atypická.</a:t>
            </a:r>
          </a:p>
        </p:txBody>
      </p:sp>
      <p:pic>
        <p:nvPicPr>
          <p:cNvPr id="13" name="Obrázek 12" descr="parni-lazne_01.jpg"/>
          <p:cNvPicPr>
            <a:picLocks noChangeAspect="1"/>
          </p:cNvPicPr>
          <p:nvPr/>
        </p:nvPicPr>
        <p:blipFill>
          <a:blip r:embed="rId4" cstate="print"/>
          <a:stretch>
            <a:fillRect/>
          </a:stretch>
        </p:blipFill>
        <p:spPr>
          <a:xfrm>
            <a:off x="5580112" y="2564904"/>
            <a:ext cx="2718302" cy="2952328"/>
          </a:xfrm>
          <a:prstGeom prst="rect">
            <a:avLst/>
          </a:prstGeom>
        </p:spPr>
      </p:pic>
      <p:pic>
        <p:nvPicPr>
          <p:cNvPr id="14" name="Obrázek 13" descr="parni-lazne_03.jpg"/>
          <p:cNvPicPr>
            <a:picLocks noChangeAspect="1"/>
          </p:cNvPicPr>
          <p:nvPr/>
        </p:nvPicPr>
        <p:blipFill>
          <a:blip r:embed="rId5" cstate="print"/>
          <a:stretch>
            <a:fillRect/>
          </a:stretch>
        </p:blipFill>
        <p:spPr>
          <a:xfrm>
            <a:off x="899592" y="2636912"/>
            <a:ext cx="3744416" cy="2916324"/>
          </a:xfrm>
          <a:prstGeom prst="rect">
            <a:avLst/>
          </a:prstGeom>
        </p:spPr>
      </p:pic>
      <p:pic>
        <p:nvPicPr>
          <p:cNvPr id="15" name="Picture 3" descr="D:\Pruh zelený.JPG"/>
          <p:cNvPicPr>
            <a:picLocks noChangeAspect="1" noChangeArrowheads="1"/>
          </p:cNvPicPr>
          <p:nvPr/>
        </p:nvPicPr>
        <p:blipFill>
          <a:blip r:embed="rId6" cstate="print"/>
          <a:srcRect/>
          <a:stretch>
            <a:fillRect/>
          </a:stretch>
        </p:blipFill>
        <p:spPr bwMode="auto">
          <a:xfrm>
            <a:off x="0" y="0"/>
            <a:ext cx="9144000" cy="64291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Pruh zelený.JPG"/>
          <p:cNvPicPr>
            <a:picLocks noChangeAspect="1" noChangeArrowheads="1"/>
          </p:cNvPicPr>
          <p:nvPr/>
        </p:nvPicPr>
        <p:blipFill>
          <a:blip r:embed="rId3" cstate="print"/>
          <a:srcRect/>
          <a:stretch>
            <a:fillRect/>
          </a:stretch>
        </p:blipFill>
        <p:spPr bwMode="auto">
          <a:xfrm>
            <a:off x="0" y="0"/>
            <a:ext cx="9144000" cy="642918"/>
          </a:xfrm>
          <a:prstGeom prst="rect">
            <a:avLst/>
          </a:prstGeom>
          <a:noFill/>
        </p:spPr>
      </p:pic>
      <p:pic>
        <p:nvPicPr>
          <p:cNvPr id="5" name="Picture 2" descr="D:\Pruh Saunatop wellness.JPG"/>
          <p:cNvPicPr>
            <a:picLocks noChangeAspect="1" noChangeArrowheads="1"/>
          </p:cNvPicPr>
          <p:nvPr/>
        </p:nvPicPr>
        <p:blipFill>
          <a:blip r:embed="rId4" cstate="print"/>
          <a:srcRect/>
          <a:stretch>
            <a:fillRect/>
          </a:stretch>
        </p:blipFill>
        <p:spPr bwMode="auto">
          <a:xfrm>
            <a:off x="0" y="5786454"/>
            <a:ext cx="9144000" cy="1071546"/>
          </a:xfrm>
          <a:prstGeom prst="rect">
            <a:avLst/>
          </a:prstGeom>
          <a:noFill/>
        </p:spPr>
      </p:pic>
      <p:sp>
        <p:nvSpPr>
          <p:cNvPr id="6" name="TextovéPole 5"/>
          <p:cNvSpPr txBox="1"/>
          <p:nvPr/>
        </p:nvSpPr>
        <p:spPr>
          <a:xfrm>
            <a:off x="2771800" y="836712"/>
            <a:ext cx="3528392" cy="523220"/>
          </a:xfrm>
          <a:prstGeom prst="rect">
            <a:avLst/>
          </a:prstGeom>
          <a:noFill/>
        </p:spPr>
        <p:txBody>
          <a:bodyPr wrap="square" rtlCol="0">
            <a:spAutoFit/>
          </a:bodyPr>
          <a:lstStyle/>
          <a:p>
            <a:pPr algn="ctr"/>
            <a:r>
              <a:rPr lang="cs-CZ" sz="2800" b="1" u="sng" dirty="0" smtClean="0">
                <a:solidFill>
                  <a:srgbClr val="8A9B48"/>
                </a:solidFill>
                <a:latin typeface="Book Antiqua" pitchFamily="18" charset="0"/>
              </a:rPr>
              <a:t>Blahodárné účinky</a:t>
            </a:r>
            <a:endParaRPr lang="cs-CZ" sz="2800" b="1" u="sng" dirty="0">
              <a:solidFill>
                <a:srgbClr val="8A9B48"/>
              </a:solidFill>
              <a:latin typeface="Book Antiqua" pitchFamily="18" charset="0"/>
            </a:endParaRPr>
          </a:p>
        </p:txBody>
      </p:sp>
      <p:pic>
        <p:nvPicPr>
          <p:cNvPr id="1026" name="Picture 2"/>
          <p:cNvPicPr>
            <a:picLocks noChangeAspect="1" noChangeArrowheads="1"/>
          </p:cNvPicPr>
          <p:nvPr/>
        </p:nvPicPr>
        <p:blipFill>
          <a:blip r:embed="rId5" cstate="print"/>
          <a:srcRect/>
          <a:stretch>
            <a:fillRect/>
          </a:stretch>
        </p:blipFill>
        <p:spPr bwMode="auto">
          <a:xfrm>
            <a:off x="251520" y="2708920"/>
            <a:ext cx="2376264" cy="2880320"/>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3203848" y="2708920"/>
            <a:ext cx="2808312" cy="2880320"/>
          </a:xfrm>
          <a:prstGeom prst="rect">
            <a:avLst/>
          </a:prstGeom>
          <a:noFill/>
          <a:ln w="9525">
            <a:noFill/>
            <a:miter lim="800000"/>
            <a:headEnd/>
            <a:tailEnd/>
          </a:ln>
        </p:spPr>
      </p:pic>
      <p:pic>
        <p:nvPicPr>
          <p:cNvPr id="1028" name="Picture 4"/>
          <p:cNvPicPr>
            <a:picLocks noChangeAspect="1" noChangeArrowheads="1"/>
          </p:cNvPicPr>
          <p:nvPr/>
        </p:nvPicPr>
        <p:blipFill>
          <a:blip r:embed="rId7" cstate="print"/>
          <a:srcRect/>
          <a:stretch>
            <a:fillRect/>
          </a:stretch>
        </p:blipFill>
        <p:spPr bwMode="auto">
          <a:xfrm>
            <a:off x="6516216" y="2708920"/>
            <a:ext cx="2359973" cy="2880320"/>
          </a:xfrm>
          <a:prstGeom prst="rect">
            <a:avLst/>
          </a:prstGeom>
          <a:noFill/>
          <a:ln w="9525">
            <a:noFill/>
            <a:miter lim="800000"/>
            <a:headEnd/>
            <a:tailEnd/>
          </a:ln>
        </p:spPr>
      </p:pic>
      <p:sp>
        <p:nvSpPr>
          <p:cNvPr id="11" name="TextovéPole 10"/>
          <p:cNvSpPr txBox="1"/>
          <p:nvPr/>
        </p:nvSpPr>
        <p:spPr>
          <a:xfrm>
            <a:off x="251520" y="1340768"/>
            <a:ext cx="8640960" cy="1200329"/>
          </a:xfrm>
          <a:prstGeom prst="rect">
            <a:avLst/>
          </a:prstGeom>
          <a:noFill/>
        </p:spPr>
        <p:txBody>
          <a:bodyPr wrap="square" rtlCol="0">
            <a:spAutoFit/>
          </a:bodyPr>
          <a:lstStyle/>
          <a:p>
            <a:pPr algn="just"/>
            <a:r>
              <a:rPr lang="cs-CZ" dirty="0" smtClean="0">
                <a:solidFill>
                  <a:srgbClr val="8A9B48"/>
                </a:solidFill>
              </a:rPr>
              <a:t>Parní lázeň je výborným místem pro duševní a fyzickou relaxaci. Je zde jedinečné klima, které má za následek zvýšení metabolismu. Mezi další blahodárné účinky patří celková stimulace životních funkcí, slouží jako podpůrný prostředek při léčbě astmatu, zánětu průdušek, revmatismu, chrapotu, přetížení svalů, poruchách prokrvení apod.</a:t>
            </a:r>
            <a:endParaRPr lang="cs-CZ" dirty="0">
              <a:solidFill>
                <a:srgbClr val="8A9B48"/>
              </a:solidFill>
            </a:endParaRPr>
          </a:p>
        </p:txBody>
      </p:sp>
      <p:sp>
        <p:nvSpPr>
          <p:cNvPr id="10" name="TextovéPole 9"/>
          <p:cNvSpPr txBox="1"/>
          <p:nvPr/>
        </p:nvSpPr>
        <p:spPr>
          <a:xfrm>
            <a:off x="4644008" y="6093296"/>
            <a:ext cx="4104456" cy="461665"/>
          </a:xfrm>
          <a:prstGeom prst="rect">
            <a:avLst/>
          </a:prstGeom>
          <a:noFill/>
        </p:spPr>
        <p:txBody>
          <a:bodyPr wrap="square" rtlCol="0">
            <a:spAutoFit/>
          </a:bodyPr>
          <a:lstStyle/>
          <a:p>
            <a:pPr algn="ctr"/>
            <a:r>
              <a:rPr lang="cs-CZ" sz="2400" b="1" dirty="0" smtClean="0">
                <a:solidFill>
                  <a:schemeClr val="bg1"/>
                </a:solidFill>
                <a:latin typeface="Book Antiqua" pitchFamily="18" charset="0"/>
                <a:ea typeface="+mj-ea"/>
                <a:cs typeface="Courier New" pitchFamily="49" charset="0"/>
              </a:rPr>
              <a:t>Parní</a:t>
            </a:r>
            <a:r>
              <a:rPr lang="cs-CZ" sz="2400" b="1" dirty="0" smtClean="0">
                <a:solidFill>
                  <a:schemeClr val="bg1"/>
                </a:solidFill>
              </a:rPr>
              <a:t> </a:t>
            </a:r>
            <a:r>
              <a:rPr lang="cs-CZ" sz="2400" b="1" dirty="0" smtClean="0">
                <a:solidFill>
                  <a:schemeClr val="bg1"/>
                </a:solidFill>
                <a:latin typeface="Book Antiqua" pitchFamily="18" charset="0"/>
                <a:ea typeface="+mj-ea"/>
                <a:cs typeface="Courier New" pitchFamily="49" charset="0"/>
              </a:rPr>
              <a:t>lázeň</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3563888" y="908720"/>
            <a:ext cx="2055371" cy="523220"/>
          </a:xfrm>
          <a:prstGeom prst="rect">
            <a:avLst/>
          </a:prstGeom>
        </p:spPr>
        <p:txBody>
          <a:bodyPr wrap="none">
            <a:spAutoFit/>
          </a:bodyPr>
          <a:lstStyle/>
          <a:p>
            <a:r>
              <a:rPr lang="cs-CZ" sz="2800" b="1" u="sng" dirty="0" smtClean="0">
                <a:solidFill>
                  <a:srgbClr val="8A9B48"/>
                </a:solidFill>
                <a:latin typeface="Book Antiqua" pitchFamily="18" charset="0"/>
              </a:rPr>
              <a:t>Solná</a:t>
            </a:r>
            <a:r>
              <a:rPr lang="cs-CZ" i="1" dirty="0" smtClean="0"/>
              <a:t> </a:t>
            </a:r>
            <a:r>
              <a:rPr lang="cs-CZ" sz="2800" b="1" u="sng" dirty="0" smtClean="0">
                <a:solidFill>
                  <a:srgbClr val="8A9B48"/>
                </a:solidFill>
                <a:latin typeface="Book Antiqua" pitchFamily="18" charset="0"/>
              </a:rPr>
              <a:t>lázeň</a:t>
            </a:r>
          </a:p>
        </p:txBody>
      </p:sp>
      <p:pic>
        <p:nvPicPr>
          <p:cNvPr id="5" name="Picture 3" descr="D:\Pruh zelený.JPG"/>
          <p:cNvPicPr>
            <a:picLocks noChangeAspect="1" noChangeArrowheads="1"/>
          </p:cNvPicPr>
          <p:nvPr/>
        </p:nvPicPr>
        <p:blipFill>
          <a:blip r:embed="rId3" cstate="print"/>
          <a:srcRect/>
          <a:stretch>
            <a:fillRect/>
          </a:stretch>
        </p:blipFill>
        <p:spPr bwMode="auto">
          <a:xfrm>
            <a:off x="0" y="0"/>
            <a:ext cx="9144000" cy="642918"/>
          </a:xfrm>
          <a:prstGeom prst="rect">
            <a:avLst/>
          </a:prstGeom>
          <a:noFill/>
        </p:spPr>
      </p:pic>
      <p:pic>
        <p:nvPicPr>
          <p:cNvPr id="6" name="Picture 2" descr="D:\Pruh Saunatop wellness.JPG"/>
          <p:cNvPicPr>
            <a:picLocks noChangeAspect="1" noChangeArrowheads="1"/>
          </p:cNvPicPr>
          <p:nvPr/>
        </p:nvPicPr>
        <p:blipFill>
          <a:blip r:embed="rId4" cstate="print"/>
          <a:srcRect/>
          <a:stretch>
            <a:fillRect/>
          </a:stretch>
        </p:blipFill>
        <p:spPr bwMode="auto">
          <a:xfrm>
            <a:off x="0" y="5786454"/>
            <a:ext cx="9144000" cy="1071546"/>
          </a:xfrm>
          <a:prstGeom prst="rect">
            <a:avLst/>
          </a:prstGeom>
          <a:noFill/>
        </p:spPr>
      </p:pic>
      <p:sp>
        <p:nvSpPr>
          <p:cNvPr id="7" name="TextovéPole 6"/>
          <p:cNvSpPr txBox="1"/>
          <p:nvPr/>
        </p:nvSpPr>
        <p:spPr>
          <a:xfrm>
            <a:off x="4788024" y="6093296"/>
            <a:ext cx="4104456" cy="461665"/>
          </a:xfrm>
          <a:prstGeom prst="rect">
            <a:avLst/>
          </a:prstGeom>
          <a:noFill/>
        </p:spPr>
        <p:txBody>
          <a:bodyPr wrap="square" rtlCol="0">
            <a:spAutoFit/>
          </a:bodyPr>
          <a:lstStyle/>
          <a:p>
            <a:pPr algn="ctr"/>
            <a:r>
              <a:rPr lang="cs-CZ" sz="2400" b="1" dirty="0" smtClean="0">
                <a:solidFill>
                  <a:schemeClr val="bg1"/>
                </a:solidFill>
                <a:latin typeface="Book Antiqua" pitchFamily="18" charset="0"/>
                <a:ea typeface="+mj-ea"/>
                <a:cs typeface="Courier New" pitchFamily="49" charset="0"/>
              </a:rPr>
              <a:t>Parní</a:t>
            </a:r>
            <a:r>
              <a:rPr lang="cs-CZ" sz="2400" b="1" dirty="0" smtClean="0">
                <a:solidFill>
                  <a:schemeClr val="bg1"/>
                </a:solidFill>
              </a:rPr>
              <a:t> </a:t>
            </a:r>
            <a:r>
              <a:rPr lang="cs-CZ" sz="2400" b="1" dirty="0" smtClean="0">
                <a:solidFill>
                  <a:schemeClr val="bg1"/>
                </a:solidFill>
                <a:latin typeface="Book Antiqua" pitchFamily="18" charset="0"/>
                <a:ea typeface="+mj-ea"/>
                <a:cs typeface="Courier New" pitchFamily="49" charset="0"/>
              </a:rPr>
              <a:t>lázeň</a:t>
            </a:r>
          </a:p>
        </p:txBody>
      </p:sp>
      <p:sp>
        <p:nvSpPr>
          <p:cNvPr id="9" name="TextovéPole 8"/>
          <p:cNvSpPr txBox="1"/>
          <p:nvPr/>
        </p:nvSpPr>
        <p:spPr>
          <a:xfrm>
            <a:off x="323528" y="1484784"/>
            <a:ext cx="8568952" cy="1200329"/>
          </a:xfrm>
          <a:prstGeom prst="rect">
            <a:avLst/>
          </a:prstGeom>
          <a:noFill/>
        </p:spPr>
        <p:txBody>
          <a:bodyPr wrap="square" rtlCol="0">
            <a:spAutoFit/>
          </a:bodyPr>
          <a:lstStyle/>
          <a:p>
            <a:pPr algn="just"/>
            <a:r>
              <a:rPr lang="cs-CZ" dirty="0" smtClean="0">
                <a:solidFill>
                  <a:srgbClr val="8A9B48"/>
                </a:solidFill>
              </a:rPr>
              <a:t>Mikročástečky soli jsou dalším prvkem, kterým je možné obohatit pobyt v parní lázni. Do kabiny se speciální tryskou rozprašuje roztok jodové soli. Pobyt v takovém zařízení se dá srovnat s pobytem u moře. Sůl příznivě působí například na horní cesty dýchací čí lupénkové choroby.</a:t>
            </a:r>
          </a:p>
        </p:txBody>
      </p:sp>
      <p:pic>
        <p:nvPicPr>
          <p:cNvPr id="11" name="Obrázek 10" descr="solna-lazen_01.jpg"/>
          <p:cNvPicPr>
            <a:picLocks noChangeAspect="1"/>
          </p:cNvPicPr>
          <p:nvPr/>
        </p:nvPicPr>
        <p:blipFill>
          <a:blip r:embed="rId5" cstate="print"/>
          <a:stretch>
            <a:fillRect/>
          </a:stretch>
        </p:blipFill>
        <p:spPr>
          <a:xfrm>
            <a:off x="395536" y="2708920"/>
            <a:ext cx="4536504" cy="2902632"/>
          </a:xfrm>
          <a:prstGeom prst="rect">
            <a:avLst/>
          </a:prstGeom>
        </p:spPr>
      </p:pic>
      <p:pic>
        <p:nvPicPr>
          <p:cNvPr id="12" name="Obrázek 11" descr="solna-lazen_03.jpg"/>
          <p:cNvPicPr>
            <a:picLocks noChangeAspect="1"/>
          </p:cNvPicPr>
          <p:nvPr/>
        </p:nvPicPr>
        <p:blipFill>
          <a:blip r:embed="rId6" cstate="print"/>
          <a:stretch>
            <a:fillRect/>
          </a:stretch>
        </p:blipFill>
        <p:spPr>
          <a:xfrm>
            <a:off x="5292080" y="2708920"/>
            <a:ext cx="3528392" cy="290432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Pruh zelený.JPG"/>
          <p:cNvPicPr>
            <a:picLocks noChangeAspect="1" noChangeArrowheads="1"/>
          </p:cNvPicPr>
          <p:nvPr/>
        </p:nvPicPr>
        <p:blipFill>
          <a:blip r:embed="rId3" cstate="print"/>
          <a:srcRect/>
          <a:stretch>
            <a:fillRect/>
          </a:stretch>
        </p:blipFill>
        <p:spPr bwMode="auto">
          <a:xfrm>
            <a:off x="0" y="0"/>
            <a:ext cx="9144000" cy="642918"/>
          </a:xfrm>
          <a:prstGeom prst="rect">
            <a:avLst/>
          </a:prstGeom>
          <a:noFill/>
        </p:spPr>
      </p:pic>
      <p:pic>
        <p:nvPicPr>
          <p:cNvPr id="5" name="Picture 2" descr="D:\Pruh Saunatop wellness.JPG"/>
          <p:cNvPicPr>
            <a:picLocks noChangeAspect="1" noChangeArrowheads="1"/>
          </p:cNvPicPr>
          <p:nvPr/>
        </p:nvPicPr>
        <p:blipFill>
          <a:blip r:embed="rId4" cstate="print"/>
          <a:srcRect/>
          <a:stretch>
            <a:fillRect/>
          </a:stretch>
        </p:blipFill>
        <p:spPr bwMode="auto">
          <a:xfrm>
            <a:off x="0" y="5786454"/>
            <a:ext cx="9144000" cy="1071546"/>
          </a:xfrm>
          <a:prstGeom prst="rect">
            <a:avLst/>
          </a:prstGeom>
          <a:noFill/>
        </p:spPr>
      </p:pic>
      <p:sp>
        <p:nvSpPr>
          <p:cNvPr id="6" name="TextovéPole 5"/>
          <p:cNvSpPr txBox="1"/>
          <p:nvPr/>
        </p:nvSpPr>
        <p:spPr>
          <a:xfrm>
            <a:off x="4788024" y="6093296"/>
            <a:ext cx="4104456" cy="461665"/>
          </a:xfrm>
          <a:prstGeom prst="rect">
            <a:avLst/>
          </a:prstGeom>
          <a:noFill/>
        </p:spPr>
        <p:txBody>
          <a:bodyPr wrap="square" rtlCol="0">
            <a:spAutoFit/>
          </a:bodyPr>
          <a:lstStyle/>
          <a:p>
            <a:pPr algn="ctr"/>
            <a:r>
              <a:rPr lang="cs-CZ" sz="2400" b="1" dirty="0" smtClean="0">
                <a:solidFill>
                  <a:schemeClr val="bg1"/>
                </a:solidFill>
                <a:latin typeface="Book Antiqua" pitchFamily="18" charset="0"/>
                <a:ea typeface="+mj-ea"/>
                <a:cs typeface="Courier New" pitchFamily="49" charset="0"/>
              </a:rPr>
              <a:t>Parní</a:t>
            </a:r>
            <a:r>
              <a:rPr lang="cs-CZ" sz="2400" b="1" dirty="0" smtClean="0">
                <a:solidFill>
                  <a:schemeClr val="bg1"/>
                </a:solidFill>
              </a:rPr>
              <a:t> </a:t>
            </a:r>
            <a:r>
              <a:rPr lang="cs-CZ" sz="2400" b="1" dirty="0" smtClean="0">
                <a:solidFill>
                  <a:schemeClr val="bg1"/>
                </a:solidFill>
                <a:latin typeface="Book Antiqua" pitchFamily="18" charset="0"/>
                <a:ea typeface="+mj-ea"/>
                <a:cs typeface="Courier New" pitchFamily="49" charset="0"/>
              </a:rPr>
              <a:t>lázeň</a:t>
            </a:r>
          </a:p>
        </p:txBody>
      </p:sp>
      <p:sp>
        <p:nvSpPr>
          <p:cNvPr id="7" name="TextovéPole 6"/>
          <p:cNvSpPr txBox="1"/>
          <p:nvPr/>
        </p:nvSpPr>
        <p:spPr>
          <a:xfrm>
            <a:off x="2987824" y="836712"/>
            <a:ext cx="3744416" cy="523220"/>
          </a:xfrm>
          <a:prstGeom prst="rect">
            <a:avLst/>
          </a:prstGeom>
          <a:noFill/>
        </p:spPr>
        <p:txBody>
          <a:bodyPr wrap="square" rtlCol="0">
            <a:spAutoFit/>
          </a:bodyPr>
          <a:lstStyle/>
          <a:p>
            <a:r>
              <a:rPr lang="cs-CZ" sz="2800" b="1" u="sng" dirty="0" smtClean="0">
                <a:solidFill>
                  <a:srgbClr val="8A9B48"/>
                </a:solidFill>
                <a:latin typeface="Book Antiqua" pitchFamily="18" charset="0"/>
              </a:rPr>
              <a:t>Bylinná/senná</a:t>
            </a:r>
            <a:r>
              <a:rPr lang="cs-CZ" i="1" dirty="0" smtClean="0"/>
              <a:t> </a:t>
            </a:r>
            <a:r>
              <a:rPr lang="cs-CZ" sz="2800" b="1" u="sng" dirty="0" smtClean="0">
                <a:solidFill>
                  <a:srgbClr val="8A9B48"/>
                </a:solidFill>
                <a:latin typeface="Book Antiqua" pitchFamily="18" charset="0"/>
              </a:rPr>
              <a:t>lázeň</a:t>
            </a:r>
          </a:p>
        </p:txBody>
      </p:sp>
      <p:sp>
        <p:nvSpPr>
          <p:cNvPr id="8" name="TextovéPole 7"/>
          <p:cNvSpPr txBox="1"/>
          <p:nvPr/>
        </p:nvSpPr>
        <p:spPr>
          <a:xfrm>
            <a:off x="539552" y="1340768"/>
            <a:ext cx="8208912" cy="646331"/>
          </a:xfrm>
          <a:prstGeom prst="rect">
            <a:avLst/>
          </a:prstGeom>
          <a:noFill/>
        </p:spPr>
        <p:txBody>
          <a:bodyPr wrap="square" rtlCol="0">
            <a:spAutoFit/>
          </a:bodyPr>
          <a:lstStyle/>
          <a:p>
            <a:pPr algn="just"/>
            <a:r>
              <a:rPr lang="cs-CZ" dirty="0" smtClean="0">
                <a:solidFill>
                  <a:srgbClr val="8A9B48"/>
                </a:solidFill>
              </a:rPr>
              <a:t>Pobyt v parní lázni je možné kombinovat s bylinnou inhalací. Tato procedura zprůchodňuje a revitalizuje naše respirační ústrojí, dutiny, prudušky a plíce.</a:t>
            </a:r>
          </a:p>
        </p:txBody>
      </p:sp>
      <p:pic>
        <p:nvPicPr>
          <p:cNvPr id="9" name="Picture 6" descr="D:\Podklady - Milan Zelený\SaunaTop - Šebrle\Reference\DSC_5008.JPG"/>
          <p:cNvPicPr>
            <a:picLocks noChangeAspect="1" noChangeArrowheads="1"/>
          </p:cNvPicPr>
          <p:nvPr/>
        </p:nvPicPr>
        <p:blipFill>
          <a:blip r:embed="rId5" cstate="print"/>
          <a:srcRect/>
          <a:stretch>
            <a:fillRect/>
          </a:stretch>
        </p:blipFill>
        <p:spPr bwMode="auto">
          <a:xfrm>
            <a:off x="5868144" y="2132856"/>
            <a:ext cx="3024336" cy="3456384"/>
          </a:xfrm>
          <a:prstGeom prst="rect">
            <a:avLst/>
          </a:prstGeom>
          <a:noFill/>
        </p:spPr>
      </p:pic>
      <p:pic>
        <p:nvPicPr>
          <p:cNvPr id="10" name="Obrázek 9" descr="1138.jpg"/>
          <p:cNvPicPr>
            <a:picLocks noChangeAspect="1"/>
          </p:cNvPicPr>
          <p:nvPr/>
        </p:nvPicPr>
        <p:blipFill>
          <a:blip r:embed="rId6" cstate="print"/>
          <a:stretch>
            <a:fillRect/>
          </a:stretch>
        </p:blipFill>
        <p:spPr>
          <a:xfrm>
            <a:off x="323528" y="2132856"/>
            <a:ext cx="5259827" cy="345638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Pruh zelený.JPG"/>
          <p:cNvPicPr>
            <a:picLocks noChangeAspect="1" noChangeArrowheads="1"/>
          </p:cNvPicPr>
          <p:nvPr/>
        </p:nvPicPr>
        <p:blipFill>
          <a:blip r:embed="rId3" cstate="print"/>
          <a:srcRect/>
          <a:stretch>
            <a:fillRect/>
          </a:stretch>
        </p:blipFill>
        <p:spPr bwMode="auto">
          <a:xfrm>
            <a:off x="0" y="0"/>
            <a:ext cx="9144000" cy="642918"/>
          </a:xfrm>
          <a:prstGeom prst="rect">
            <a:avLst/>
          </a:prstGeom>
          <a:noFill/>
        </p:spPr>
      </p:pic>
      <p:pic>
        <p:nvPicPr>
          <p:cNvPr id="5" name="Picture 2" descr="D:\Pruh Saunatop wellness.JPG"/>
          <p:cNvPicPr>
            <a:picLocks noChangeAspect="1" noChangeArrowheads="1"/>
          </p:cNvPicPr>
          <p:nvPr/>
        </p:nvPicPr>
        <p:blipFill>
          <a:blip r:embed="rId4" cstate="print"/>
          <a:srcRect/>
          <a:stretch>
            <a:fillRect/>
          </a:stretch>
        </p:blipFill>
        <p:spPr bwMode="auto">
          <a:xfrm>
            <a:off x="0" y="5786454"/>
            <a:ext cx="9144000" cy="1071546"/>
          </a:xfrm>
          <a:prstGeom prst="rect">
            <a:avLst/>
          </a:prstGeom>
          <a:noFill/>
        </p:spPr>
      </p:pic>
      <p:sp>
        <p:nvSpPr>
          <p:cNvPr id="6" name="TextovéPole 5"/>
          <p:cNvSpPr txBox="1"/>
          <p:nvPr/>
        </p:nvSpPr>
        <p:spPr>
          <a:xfrm>
            <a:off x="4788024" y="6093296"/>
            <a:ext cx="4104456" cy="461665"/>
          </a:xfrm>
          <a:prstGeom prst="rect">
            <a:avLst/>
          </a:prstGeom>
          <a:noFill/>
        </p:spPr>
        <p:txBody>
          <a:bodyPr wrap="square" rtlCol="0">
            <a:spAutoFit/>
          </a:bodyPr>
          <a:lstStyle/>
          <a:p>
            <a:pPr algn="ctr"/>
            <a:r>
              <a:rPr lang="cs-CZ" sz="2400" b="1" dirty="0" smtClean="0">
                <a:solidFill>
                  <a:schemeClr val="bg1"/>
                </a:solidFill>
                <a:latin typeface="Book Antiqua" pitchFamily="18" charset="0"/>
                <a:ea typeface="+mj-ea"/>
                <a:cs typeface="Courier New" pitchFamily="49" charset="0"/>
              </a:rPr>
              <a:t>Parní</a:t>
            </a:r>
            <a:r>
              <a:rPr lang="cs-CZ" sz="2400" b="1" dirty="0" smtClean="0">
                <a:solidFill>
                  <a:schemeClr val="bg1"/>
                </a:solidFill>
              </a:rPr>
              <a:t> </a:t>
            </a:r>
            <a:r>
              <a:rPr lang="cs-CZ" sz="2400" b="1" dirty="0" smtClean="0">
                <a:solidFill>
                  <a:schemeClr val="bg1"/>
                </a:solidFill>
                <a:latin typeface="Book Antiqua" pitchFamily="18" charset="0"/>
                <a:ea typeface="+mj-ea"/>
                <a:cs typeface="Courier New" pitchFamily="49" charset="0"/>
              </a:rPr>
              <a:t>lázeň</a:t>
            </a:r>
          </a:p>
        </p:txBody>
      </p:sp>
      <p:sp>
        <p:nvSpPr>
          <p:cNvPr id="7" name="TextovéPole 6"/>
          <p:cNvSpPr txBox="1"/>
          <p:nvPr/>
        </p:nvSpPr>
        <p:spPr>
          <a:xfrm>
            <a:off x="3059832" y="764704"/>
            <a:ext cx="3600400" cy="523220"/>
          </a:xfrm>
          <a:prstGeom prst="rect">
            <a:avLst/>
          </a:prstGeom>
          <a:noFill/>
        </p:spPr>
        <p:txBody>
          <a:bodyPr wrap="square" rtlCol="0">
            <a:spAutoFit/>
          </a:bodyPr>
          <a:lstStyle/>
          <a:p>
            <a:r>
              <a:rPr lang="cs-CZ" sz="2800" b="1" u="sng" dirty="0" smtClean="0">
                <a:solidFill>
                  <a:srgbClr val="8A9B48"/>
                </a:solidFill>
                <a:latin typeface="Book Antiqua" pitchFamily="18" charset="0"/>
              </a:rPr>
              <a:t>Aromaterapie</a:t>
            </a:r>
          </a:p>
        </p:txBody>
      </p:sp>
      <p:sp>
        <p:nvSpPr>
          <p:cNvPr id="8" name="TextovéPole 7"/>
          <p:cNvSpPr txBox="1"/>
          <p:nvPr/>
        </p:nvSpPr>
        <p:spPr>
          <a:xfrm>
            <a:off x="323528" y="1340768"/>
            <a:ext cx="8496944" cy="1200329"/>
          </a:xfrm>
          <a:prstGeom prst="rect">
            <a:avLst/>
          </a:prstGeom>
          <a:noFill/>
        </p:spPr>
        <p:txBody>
          <a:bodyPr wrap="square" rtlCol="0">
            <a:spAutoFit/>
          </a:bodyPr>
          <a:lstStyle/>
          <a:p>
            <a:pPr algn="just"/>
            <a:r>
              <a:rPr lang="cs-CZ" dirty="0" smtClean="0">
                <a:solidFill>
                  <a:srgbClr val="8A9B48"/>
                </a:solidFill>
              </a:rPr>
              <a:t>Při aromaterapii se používají éterické oleje a rostlinné oleje. Mají schopnost ovlivňovat tělesné funkce organismu a působí na naši psychiku a emoce. Vhodně volenými éterickými oleji dosáhneme úlevy při řadě problémů (zdravotních i psychických), posílíme imunitu nebo preventivně zabráníme vzniku některých onemocnění. </a:t>
            </a:r>
          </a:p>
        </p:txBody>
      </p:sp>
      <p:pic>
        <p:nvPicPr>
          <p:cNvPr id="9" name="Obrázek 8" descr="colorterapie_03.jpg"/>
          <p:cNvPicPr>
            <a:picLocks noChangeAspect="1"/>
          </p:cNvPicPr>
          <p:nvPr/>
        </p:nvPicPr>
        <p:blipFill>
          <a:blip r:embed="rId5" cstate="print"/>
          <a:stretch>
            <a:fillRect/>
          </a:stretch>
        </p:blipFill>
        <p:spPr>
          <a:xfrm>
            <a:off x="467544" y="2636912"/>
            <a:ext cx="8208912" cy="297033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Pruh zelený.JPG"/>
          <p:cNvPicPr>
            <a:picLocks noChangeAspect="1" noChangeArrowheads="1"/>
          </p:cNvPicPr>
          <p:nvPr/>
        </p:nvPicPr>
        <p:blipFill>
          <a:blip r:embed="rId3" cstate="print"/>
          <a:srcRect/>
          <a:stretch>
            <a:fillRect/>
          </a:stretch>
        </p:blipFill>
        <p:spPr bwMode="auto">
          <a:xfrm>
            <a:off x="0" y="0"/>
            <a:ext cx="9144000" cy="642918"/>
          </a:xfrm>
          <a:prstGeom prst="rect">
            <a:avLst/>
          </a:prstGeom>
          <a:noFill/>
        </p:spPr>
      </p:pic>
      <p:pic>
        <p:nvPicPr>
          <p:cNvPr id="5" name="Picture 2" descr="D:\Pruh Saunatop wellness.JPG"/>
          <p:cNvPicPr>
            <a:picLocks noChangeAspect="1" noChangeArrowheads="1"/>
          </p:cNvPicPr>
          <p:nvPr/>
        </p:nvPicPr>
        <p:blipFill>
          <a:blip r:embed="rId4" cstate="print"/>
          <a:srcRect/>
          <a:stretch>
            <a:fillRect/>
          </a:stretch>
        </p:blipFill>
        <p:spPr bwMode="auto">
          <a:xfrm>
            <a:off x="0" y="5786454"/>
            <a:ext cx="9144000" cy="1071546"/>
          </a:xfrm>
          <a:prstGeom prst="rect">
            <a:avLst/>
          </a:prstGeom>
          <a:noFill/>
        </p:spPr>
      </p:pic>
      <p:sp>
        <p:nvSpPr>
          <p:cNvPr id="6" name="TextovéPole 5"/>
          <p:cNvSpPr txBox="1"/>
          <p:nvPr/>
        </p:nvSpPr>
        <p:spPr>
          <a:xfrm>
            <a:off x="4788024" y="6093296"/>
            <a:ext cx="4104456" cy="461665"/>
          </a:xfrm>
          <a:prstGeom prst="rect">
            <a:avLst/>
          </a:prstGeom>
          <a:noFill/>
        </p:spPr>
        <p:txBody>
          <a:bodyPr wrap="square" rtlCol="0">
            <a:spAutoFit/>
          </a:bodyPr>
          <a:lstStyle/>
          <a:p>
            <a:pPr algn="ctr"/>
            <a:r>
              <a:rPr lang="cs-CZ" sz="2400" b="1" dirty="0" smtClean="0">
                <a:solidFill>
                  <a:schemeClr val="bg1"/>
                </a:solidFill>
                <a:latin typeface="Book Antiqua" pitchFamily="18" charset="0"/>
                <a:ea typeface="+mj-ea"/>
                <a:cs typeface="Courier New" pitchFamily="49" charset="0"/>
              </a:rPr>
              <a:t>Parní</a:t>
            </a:r>
            <a:r>
              <a:rPr lang="cs-CZ" sz="2400" b="1" dirty="0" smtClean="0">
                <a:solidFill>
                  <a:schemeClr val="bg1"/>
                </a:solidFill>
              </a:rPr>
              <a:t> </a:t>
            </a:r>
            <a:r>
              <a:rPr lang="cs-CZ" sz="2400" b="1" dirty="0" smtClean="0">
                <a:solidFill>
                  <a:schemeClr val="bg1"/>
                </a:solidFill>
                <a:latin typeface="Book Antiqua" pitchFamily="18" charset="0"/>
                <a:ea typeface="+mj-ea"/>
                <a:cs typeface="Courier New" pitchFamily="49" charset="0"/>
              </a:rPr>
              <a:t>lázeň</a:t>
            </a:r>
          </a:p>
        </p:txBody>
      </p:sp>
      <p:sp>
        <p:nvSpPr>
          <p:cNvPr id="7" name="TextovéPole 6"/>
          <p:cNvSpPr txBox="1"/>
          <p:nvPr/>
        </p:nvSpPr>
        <p:spPr>
          <a:xfrm>
            <a:off x="2699792" y="836712"/>
            <a:ext cx="3456384" cy="523220"/>
          </a:xfrm>
          <a:prstGeom prst="rect">
            <a:avLst/>
          </a:prstGeom>
          <a:noFill/>
        </p:spPr>
        <p:txBody>
          <a:bodyPr wrap="square" rtlCol="0">
            <a:spAutoFit/>
          </a:bodyPr>
          <a:lstStyle/>
          <a:p>
            <a:pPr algn="ctr"/>
            <a:r>
              <a:rPr lang="cs-CZ" sz="2800" b="1" u="sng" dirty="0" smtClean="0">
                <a:solidFill>
                  <a:srgbClr val="8A9B48"/>
                </a:solidFill>
                <a:latin typeface="Book Antiqua" pitchFamily="18" charset="0"/>
              </a:rPr>
              <a:t>Colorterapie</a:t>
            </a:r>
          </a:p>
        </p:txBody>
      </p:sp>
      <p:sp>
        <p:nvSpPr>
          <p:cNvPr id="8" name="TextovéPole 7"/>
          <p:cNvSpPr txBox="1"/>
          <p:nvPr/>
        </p:nvSpPr>
        <p:spPr>
          <a:xfrm>
            <a:off x="395536" y="1340768"/>
            <a:ext cx="8208912" cy="923330"/>
          </a:xfrm>
          <a:prstGeom prst="rect">
            <a:avLst/>
          </a:prstGeom>
          <a:noFill/>
        </p:spPr>
        <p:txBody>
          <a:bodyPr wrap="square" rtlCol="0">
            <a:spAutoFit/>
          </a:bodyPr>
          <a:lstStyle/>
          <a:p>
            <a:pPr algn="just"/>
            <a:r>
              <a:rPr lang="cs-CZ" dirty="0" smtClean="0">
                <a:solidFill>
                  <a:srgbClr val="8A9B48"/>
                </a:solidFill>
              </a:rPr>
              <a:t>Každá barva má jinou hodnotu a jiný účinek na lidské tělo. Léčivé energie barev se využívá již v různých léčebných procesech. Colorterapie v parní lázni se dosáhne přidáním světel LED či montáží Hvězdného nebe ze světelných vláken.</a:t>
            </a:r>
          </a:p>
        </p:txBody>
      </p:sp>
      <p:pic>
        <p:nvPicPr>
          <p:cNvPr id="10" name="Obrázek 9" descr="colorterapie_01.jpg"/>
          <p:cNvPicPr>
            <a:picLocks noChangeAspect="1"/>
          </p:cNvPicPr>
          <p:nvPr/>
        </p:nvPicPr>
        <p:blipFill>
          <a:blip r:embed="rId5" cstate="print"/>
          <a:stretch>
            <a:fillRect/>
          </a:stretch>
        </p:blipFill>
        <p:spPr>
          <a:xfrm>
            <a:off x="4427984" y="2492896"/>
            <a:ext cx="4392488" cy="2916324"/>
          </a:xfrm>
          <a:prstGeom prst="rect">
            <a:avLst/>
          </a:prstGeom>
        </p:spPr>
      </p:pic>
      <p:pic>
        <p:nvPicPr>
          <p:cNvPr id="11" name="Obrázek 10" descr="colorterapie_02.jpg"/>
          <p:cNvPicPr>
            <a:picLocks noChangeAspect="1"/>
          </p:cNvPicPr>
          <p:nvPr/>
        </p:nvPicPr>
        <p:blipFill>
          <a:blip r:embed="rId6" cstate="print"/>
          <a:stretch>
            <a:fillRect/>
          </a:stretch>
        </p:blipFill>
        <p:spPr>
          <a:xfrm>
            <a:off x="323528" y="2420888"/>
            <a:ext cx="3816424" cy="302433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Pruh zelený.JPG"/>
          <p:cNvPicPr>
            <a:picLocks noChangeAspect="1" noChangeArrowheads="1"/>
          </p:cNvPicPr>
          <p:nvPr/>
        </p:nvPicPr>
        <p:blipFill>
          <a:blip r:embed="rId3" cstate="print"/>
          <a:srcRect/>
          <a:stretch>
            <a:fillRect/>
          </a:stretch>
        </p:blipFill>
        <p:spPr bwMode="auto">
          <a:xfrm>
            <a:off x="0" y="0"/>
            <a:ext cx="9144000" cy="642918"/>
          </a:xfrm>
          <a:prstGeom prst="rect">
            <a:avLst/>
          </a:prstGeom>
          <a:noFill/>
        </p:spPr>
      </p:pic>
      <p:pic>
        <p:nvPicPr>
          <p:cNvPr id="5" name="Picture 2" descr="D:\Pruh Saunatop wellness.JPG"/>
          <p:cNvPicPr>
            <a:picLocks noChangeAspect="1" noChangeArrowheads="1"/>
          </p:cNvPicPr>
          <p:nvPr/>
        </p:nvPicPr>
        <p:blipFill>
          <a:blip r:embed="rId4" cstate="print"/>
          <a:srcRect/>
          <a:stretch>
            <a:fillRect/>
          </a:stretch>
        </p:blipFill>
        <p:spPr bwMode="auto">
          <a:xfrm>
            <a:off x="0" y="5786454"/>
            <a:ext cx="9144000" cy="1071546"/>
          </a:xfrm>
          <a:prstGeom prst="rect">
            <a:avLst/>
          </a:prstGeom>
          <a:noFill/>
        </p:spPr>
      </p:pic>
      <p:sp>
        <p:nvSpPr>
          <p:cNvPr id="6" name="TextovéPole 5"/>
          <p:cNvSpPr txBox="1"/>
          <p:nvPr/>
        </p:nvSpPr>
        <p:spPr>
          <a:xfrm>
            <a:off x="683568" y="908720"/>
            <a:ext cx="7416824" cy="923330"/>
          </a:xfrm>
          <a:prstGeom prst="rect">
            <a:avLst/>
          </a:prstGeom>
          <a:noFill/>
        </p:spPr>
        <p:txBody>
          <a:bodyPr wrap="square" rtlCol="0">
            <a:spAutoFit/>
          </a:bodyPr>
          <a:lstStyle/>
          <a:p>
            <a:r>
              <a:rPr lang="cs-CZ" dirty="0" smtClean="0">
                <a:solidFill>
                  <a:srgbClr val="8A9B48"/>
                </a:solidFill>
              </a:rPr>
              <a:t>Vašim představám o wellness dáme třetí rozměr…</a:t>
            </a:r>
          </a:p>
          <a:p>
            <a:r>
              <a:rPr lang="cs-CZ" dirty="0" smtClean="0">
                <a:solidFill>
                  <a:srgbClr val="8A9B48"/>
                </a:solidFill>
              </a:rPr>
              <a:t>Naše projekční kancelář vám vypracuje projektovou dokumentaci včetně 3D vizualizace.</a:t>
            </a:r>
            <a:endParaRPr lang="cs-CZ" dirty="0">
              <a:solidFill>
                <a:srgbClr val="8A9B48"/>
              </a:solidFill>
            </a:endParaRPr>
          </a:p>
        </p:txBody>
      </p:sp>
      <p:pic>
        <p:nvPicPr>
          <p:cNvPr id="2050" name="Picture 2"/>
          <p:cNvPicPr>
            <a:picLocks noChangeAspect="1" noChangeArrowheads="1"/>
          </p:cNvPicPr>
          <p:nvPr/>
        </p:nvPicPr>
        <p:blipFill>
          <a:blip r:embed="rId5" cstate="print"/>
          <a:srcRect/>
          <a:stretch>
            <a:fillRect/>
          </a:stretch>
        </p:blipFill>
        <p:spPr bwMode="auto">
          <a:xfrm>
            <a:off x="467544" y="1916832"/>
            <a:ext cx="3528392" cy="3633008"/>
          </a:xfrm>
          <a:prstGeom prst="rect">
            <a:avLst/>
          </a:prstGeom>
          <a:noFill/>
          <a:ln w="9525">
            <a:noFill/>
            <a:miter lim="800000"/>
            <a:headEnd/>
            <a:tailEnd/>
          </a:ln>
        </p:spPr>
      </p:pic>
      <p:sp>
        <p:nvSpPr>
          <p:cNvPr id="7" name="TextovéPole 6"/>
          <p:cNvSpPr txBox="1"/>
          <p:nvPr/>
        </p:nvSpPr>
        <p:spPr>
          <a:xfrm>
            <a:off x="4644008" y="6093296"/>
            <a:ext cx="4104456" cy="461665"/>
          </a:xfrm>
          <a:prstGeom prst="rect">
            <a:avLst/>
          </a:prstGeom>
          <a:noFill/>
        </p:spPr>
        <p:txBody>
          <a:bodyPr wrap="square" rtlCol="0">
            <a:spAutoFit/>
          </a:bodyPr>
          <a:lstStyle/>
          <a:p>
            <a:pPr algn="ctr"/>
            <a:r>
              <a:rPr lang="cs-CZ" sz="2400" b="1" dirty="0" smtClean="0">
                <a:solidFill>
                  <a:schemeClr val="bg1"/>
                </a:solidFill>
                <a:latin typeface="Book Antiqua" pitchFamily="18" charset="0"/>
                <a:ea typeface="+mj-ea"/>
                <a:cs typeface="Courier New" pitchFamily="49" charset="0"/>
              </a:rPr>
              <a:t>Parní</a:t>
            </a:r>
            <a:r>
              <a:rPr lang="cs-CZ" sz="2400" b="1" dirty="0" smtClean="0">
                <a:solidFill>
                  <a:schemeClr val="bg1"/>
                </a:solidFill>
              </a:rPr>
              <a:t> </a:t>
            </a:r>
            <a:r>
              <a:rPr lang="cs-CZ" sz="2400" b="1" dirty="0" smtClean="0">
                <a:solidFill>
                  <a:schemeClr val="bg1"/>
                </a:solidFill>
                <a:latin typeface="Book Antiqua" pitchFamily="18" charset="0"/>
                <a:ea typeface="+mj-ea"/>
                <a:cs typeface="Courier New" pitchFamily="49" charset="0"/>
              </a:rPr>
              <a:t>lázeň</a:t>
            </a:r>
          </a:p>
        </p:txBody>
      </p:sp>
      <p:pic>
        <p:nvPicPr>
          <p:cNvPr id="9" name="Obrázek 8" descr="plan.JPG"/>
          <p:cNvPicPr>
            <a:picLocks noChangeAspect="1"/>
          </p:cNvPicPr>
          <p:nvPr/>
        </p:nvPicPr>
        <p:blipFill>
          <a:blip r:embed="rId6" cstate="print"/>
          <a:stretch>
            <a:fillRect/>
          </a:stretch>
        </p:blipFill>
        <p:spPr>
          <a:xfrm>
            <a:off x="4139952" y="1916832"/>
            <a:ext cx="4630571" cy="359511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Pruh zelený.JPG"/>
          <p:cNvPicPr>
            <a:picLocks noChangeAspect="1" noChangeArrowheads="1"/>
          </p:cNvPicPr>
          <p:nvPr/>
        </p:nvPicPr>
        <p:blipFill>
          <a:blip r:embed="rId3" cstate="print"/>
          <a:srcRect/>
          <a:stretch>
            <a:fillRect/>
          </a:stretch>
        </p:blipFill>
        <p:spPr bwMode="auto">
          <a:xfrm>
            <a:off x="0" y="0"/>
            <a:ext cx="9144000" cy="642918"/>
          </a:xfrm>
          <a:prstGeom prst="rect">
            <a:avLst/>
          </a:prstGeom>
          <a:noFill/>
        </p:spPr>
      </p:pic>
      <p:pic>
        <p:nvPicPr>
          <p:cNvPr id="5" name="Picture 2" descr="D:\Pruh Saunatop wellness.JPG"/>
          <p:cNvPicPr>
            <a:picLocks noChangeAspect="1" noChangeArrowheads="1"/>
          </p:cNvPicPr>
          <p:nvPr/>
        </p:nvPicPr>
        <p:blipFill>
          <a:blip r:embed="rId4" cstate="print"/>
          <a:srcRect/>
          <a:stretch>
            <a:fillRect/>
          </a:stretch>
        </p:blipFill>
        <p:spPr bwMode="auto">
          <a:xfrm>
            <a:off x="0" y="5786454"/>
            <a:ext cx="9144000" cy="1071546"/>
          </a:xfrm>
          <a:prstGeom prst="rect">
            <a:avLst/>
          </a:prstGeom>
          <a:noFill/>
        </p:spPr>
      </p:pic>
      <p:sp>
        <p:nvSpPr>
          <p:cNvPr id="6" name="TextovéPole 5"/>
          <p:cNvSpPr txBox="1"/>
          <p:nvPr/>
        </p:nvSpPr>
        <p:spPr>
          <a:xfrm>
            <a:off x="683568" y="908720"/>
            <a:ext cx="7776864" cy="523220"/>
          </a:xfrm>
          <a:prstGeom prst="rect">
            <a:avLst/>
          </a:prstGeom>
          <a:noFill/>
        </p:spPr>
        <p:txBody>
          <a:bodyPr wrap="square" rtlCol="0">
            <a:spAutoFit/>
          </a:bodyPr>
          <a:lstStyle/>
          <a:p>
            <a:pPr algn="ctr"/>
            <a:r>
              <a:rPr lang="cs-CZ" sz="2800" b="1" u="sng" dirty="0" smtClean="0">
                <a:solidFill>
                  <a:srgbClr val="8A9B48"/>
                </a:solidFill>
                <a:latin typeface="Book Antiqua" pitchFamily="18" charset="0"/>
              </a:rPr>
              <a:t>Vize parní kabiny</a:t>
            </a:r>
          </a:p>
        </p:txBody>
      </p:sp>
      <p:pic>
        <p:nvPicPr>
          <p:cNvPr id="3076" name="Picture 4"/>
          <p:cNvPicPr>
            <a:picLocks noChangeAspect="1" noChangeArrowheads="1"/>
          </p:cNvPicPr>
          <p:nvPr/>
        </p:nvPicPr>
        <p:blipFill>
          <a:blip r:embed="rId5" cstate="print"/>
          <a:srcRect/>
          <a:stretch>
            <a:fillRect/>
          </a:stretch>
        </p:blipFill>
        <p:spPr bwMode="auto">
          <a:xfrm>
            <a:off x="3851919" y="3140968"/>
            <a:ext cx="3425523" cy="2448272"/>
          </a:xfrm>
          <a:prstGeom prst="rect">
            <a:avLst/>
          </a:prstGeom>
          <a:noFill/>
          <a:ln w="9525">
            <a:noFill/>
            <a:miter lim="800000"/>
            <a:headEnd/>
            <a:tailEnd/>
          </a:ln>
        </p:spPr>
      </p:pic>
      <p:pic>
        <p:nvPicPr>
          <p:cNvPr id="3077" name="Picture 5" descr="C:\Documents and Settings\Volf\Plocha\SW-prezentace\vizualizace.JPG"/>
          <p:cNvPicPr>
            <a:picLocks noChangeAspect="1" noChangeArrowheads="1"/>
          </p:cNvPicPr>
          <p:nvPr/>
        </p:nvPicPr>
        <p:blipFill>
          <a:blip r:embed="rId6" cstate="print"/>
          <a:srcRect/>
          <a:stretch>
            <a:fillRect/>
          </a:stretch>
        </p:blipFill>
        <p:spPr bwMode="auto">
          <a:xfrm>
            <a:off x="1331640" y="1700808"/>
            <a:ext cx="3168352" cy="2520677"/>
          </a:xfrm>
          <a:prstGeom prst="rect">
            <a:avLst/>
          </a:prstGeom>
          <a:noFill/>
        </p:spPr>
      </p:pic>
      <p:sp>
        <p:nvSpPr>
          <p:cNvPr id="7" name="TextovéPole 6"/>
          <p:cNvSpPr txBox="1"/>
          <p:nvPr/>
        </p:nvSpPr>
        <p:spPr>
          <a:xfrm>
            <a:off x="4716016" y="6093296"/>
            <a:ext cx="4104456" cy="461665"/>
          </a:xfrm>
          <a:prstGeom prst="rect">
            <a:avLst/>
          </a:prstGeom>
          <a:noFill/>
        </p:spPr>
        <p:txBody>
          <a:bodyPr wrap="square" rtlCol="0">
            <a:spAutoFit/>
          </a:bodyPr>
          <a:lstStyle/>
          <a:p>
            <a:pPr algn="ctr"/>
            <a:r>
              <a:rPr lang="cs-CZ" sz="2400" b="1" dirty="0" smtClean="0">
                <a:solidFill>
                  <a:schemeClr val="bg1"/>
                </a:solidFill>
                <a:latin typeface="Book Antiqua" pitchFamily="18" charset="0"/>
                <a:ea typeface="+mj-ea"/>
                <a:cs typeface="Courier New" pitchFamily="49" charset="0"/>
              </a:rPr>
              <a:t>Parní</a:t>
            </a:r>
            <a:r>
              <a:rPr lang="cs-CZ" sz="2400" b="1" dirty="0" smtClean="0">
                <a:solidFill>
                  <a:schemeClr val="bg1"/>
                </a:solidFill>
              </a:rPr>
              <a:t> </a:t>
            </a:r>
            <a:r>
              <a:rPr lang="cs-CZ" sz="2400" b="1" dirty="0" smtClean="0">
                <a:solidFill>
                  <a:schemeClr val="bg1"/>
                </a:solidFill>
                <a:latin typeface="Book Antiqua" pitchFamily="18" charset="0"/>
                <a:ea typeface="+mj-ea"/>
                <a:cs typeface="Courier New" pitchFamily="49" charset="0"/>
              </a:rPr>
              <a:t>lázeň</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Pruh zelený.JPG"/>
          <p:cNvPicPr>
            <a:picLocks noChangeAspect="1" noChangeArrowheads="1"/>
          </p:cNvPicPr>
          <p:nvPr/>
        </p:nvPicPr>
        <p:blipFill>
          <a:blip r:embed="rId3" cstate="print"/>
          <a:srcRect/>
          <a:stretch>
            <a:fillRect/>
          </a:stretch>
        </p:blipFill>
        <p:spPr bwMode="auto">
          <a:xfrm>
            <a:off x="0" y="0"/>
            <a:ext cx="9144000" cy="642918"/>
          </a:xfrm>
          <a:prstGeom prst="rect">
            <a:avLst/>
          </a:prstGeom>
          <a:noFill/>
        </p:spPr>
      </p:pic>
      <p:pic>
        <p:nvPicPr>
          <p:cNvPr id="5" name="Picture 2" descr="D:\Pruh Saunatop wellness.JPG"/>
          <p:cNvPicPr>
            <a:picLocks noChangeAspect="1" noChangeArrowheads="1"/>
          </p:cNvPicPr>
          <p:nvPr/>
        </p:nvPicPr>
        <p:blipFill>
          <a:blip r:embed="rId4" cstate="print"/>
          <a:srcRect/>
          <a:stretch>
            <a:fillRect/>
          </a:stretch>
        </p:blipFill>
        <p:spPr bwMode="auto">
          <a:xfrm>
            <a:off x="0" y="5786454"/>
            <a:ext cx="9144000" cy="1071546"/>
          </a:xfrm>
          <a:prstGeom prst="rect">
            <a:avLst/>
          </a:prstGeom>
          <a:noFill/>
        </p:spPr>
      </p:pic>
      <p:sp>
        <p:nvSpPr>
          <p:cNvPr id="6" name="TextovéPole 5"/>
          <p:cNvSpPr txBox="1"/>
          <p:nvPr/>
        </p:nvSpPr>
        <p:spPr>
          <a:xfrm>
            <a:off x="2555776" y="692696"/>
            <a:ext cx="3672408" cy="523220"/>
          </a:xfrm>
          <a:prstGeom prst="rect">
            <a:avLst/>
          </a:prstGeom>
          <a:noFill/>
        </p:spPr>
        <p:txBody>
          <a:bodyPr wrap="square" rtlCol="0">
            <a:spAutoFit/>
          </a:bodyPr>
          <a:lstStyle/>
          <a:p>
            <a:pPr algn="ctr"/>
            <a:r>
              <a:rPr lang="cs-CZ" sz="2800" b="1" u="sng" dirty="0" smtClean="0">
                <a:solidFill>
                  <a:srgbClr val="8A9B48"/>
                </a:solidFill>
                <a:latin typeface="Book Antiqua" pitchFamily="18" charset="0"/>
              </a:rPr>
              <a:t>Technologie</a:t>
            </a:r>
          </a:p>
        </p:txBody>
      </p:sp>
      <p:pic>
        <p:nvPicPr>
          <p:cNvPr id="2050" name="Picture 2"/>
          <p:cNvPicPr>
            <a:picLocks noChangeAspect="1" noChangeArrowheads="1"/>
          </p:cNvPicPr>
          <p:nvPr/>
        </p:nvPicPr>
        <p:blipFill>
          <a:blip r:embed="rId5" cstate="print"/>
          <a:srcRect/>
          <a:stretch>
            <a:fillRect/>
          </a:stretch>
        </p:blipFill>
        <p:spPr bwMode="auto">
          <a:xfrm>
            <a:off x="323528" y="2996952"/>
            <a:ext cx="4707095" cy="2448272"/>
          </a:xfrm>
          <a:prstGeom prst="rect">
            <a:avLst/>
          </a:prstGeom>
          <a:noFill/>
          <a:ln w="9525">
            <a:noFill/>
            <a:miter lim="800000"/>
            <a:headEnd/>
            <a:tailEnd/>
          </a:ln>
        </p:spPr>
      </p:pic>
      <p:pic>
        <p:nvPicPr>
          <p:cNvPr id="2051" name="Picture 3"/>
          <p:cNvPicPr>
            <a:picLocks noChangeAspect="1" noChangeArrowheads="1"/>
          </p:cNvPicPr>
          <p:nvPr/>
        </p:nvPicPr>
        <p:blipFill>
          <a:blip r:embed="rId6" cstate="print"/>
          <a:srcRect/>
          <a:stretch>
            <a:fillRect/>
          </a:stretch>
        </p:blipFill>
        <p:spPr bwMode="auto">
          <a:xfrm>
            <a:off x="6588225" y="2708920"/>
            <a:ext cx="2167758" cy="2808312"/>
          </a:xfrm>
          <a:prstGeom prst="rect">
            <a:avLst/>
          </a:prstGeom>
          <a:noFill/>
          <a:ln w="9525">
            <a:noFill/>
            <a:miter lim="800000"/>
            <a:headEnd/>
            <a:tailEnd/>
          </a:ln>
        </p:spPr>
      </p:pic>
      <p:sp>
        <p:nvSpPr>
          <p:cNvPr id="12" name="TextovéPole 11"/>
          <p:cNvSpPr txBox="1"/>
          <p:nvPr/>
        </p:nvSpPr>
        <p:spPr>
          <a:xfrm>
            <a:off x="0" y="1196752"/>
            <a:ext cx="9144000" cy="1754326"/>
          </a:xfrm>
          <a:prstGeom prst="rect">
            <a:avLst/>
          </a:prstGeom>
          <a:noFill/>
        </p:spPr>
        <p:txBody>
          <a:bodyPr wrap="square" rtlCol="0">
            <a:spAutoFit/>
          </a:bodyPr>
          <a:lstStyle/>
          <a:p>
            <a:pPr algn="just"/>
            <a:r>
              <a:rPr lang="cs-CZ" dirty="0" smtClean="0">
                <a:solidFill>
                  <a:srgbClr val="8A9B48"/>
                </a:solidFill>
              </a:rPr>
              <a:t>V těsné blízkosti parní kabiny se umístí parní generátor jehož výkon musí odpovídat objemu této parní kabiny. Do kabiny je vyvedena tryska, která přivádí páru. Tato je umístěna u podlahy kabiny. Parní kabinu lze vybavit i zařízením SOLDOS, které v pravidelných intervalech dávkuje formou aerosolu chemicky čistý solný roztok, který vytváří mořské mikroklima. Dále je možné společně s párou dávkovat do parní kabiny i různé esence. Dalším přídavným zařízením je dávkovač desinfekčního roztoku</a:t>
            </a:r>
            <a:r>
              <a:rPr lang="cs-CZ" i="1" dirty="0" smtClean="0">
                <a:solidFill>
                  <a:srgbClr val="8A9B48"/>
                </a:solidFill>
              </a:rPr>
              <a:t>.</a:t>
            </a:r>
            <a:endParaRPr lang="cs-CZ" dirty="0">
              <a:solidFill>
                <a:srgbClr val="8A9B48"/>
              </a:solidFill>
            </a:endParaRPr>
          </a:p>
        </p:txBody>
      </p:sp>
      <p:sp>
        <p:nvSpPr>
          <p:cNvPr id="13" name="TextovéPole 12"/>
          <p:cNvSpPr txBox="1"/>
          <p:nvPr/>
        </p:nvSpPr>
        <p:spPr>
          <a:xfrm>
            <a:off x="5004048" y="4221088"/>
            <a:ext cx="1728192" cy="523220"/>
          </a:xfrm>
          <a:prstGeom prst="rect">
            <a:avLst/>
          </a:prstGeom>
          <a:noFill/>
        </p:spPr>
        <p:txBody>
          <a:bodyPr wrap="square" rtlCol="0">
            <a:spAutoFit/>
          </a:bodyPr>
          <a:lstStyle/>
          <a:p>
            <a:pPr algn="ctr"/>
            <a:r>
              <a:rPr lang="cs-CZ" sz="1400" dirty="0" smtClean="0">
                <a:solidFill>
                  <a:srgbClr val="8A9B48"/>
                </a:solidFill>
              </a:rPr>
              <a:t>Schéma zapojení technologie</a:t>
            </a:r>
            <a:endParaRPr lang="cs-CZ" sz="1400" dirty="0">
              <a:solidFill>
                <a:srgbClr val="8A9B48"/>
              </a:solidFill>
            </a:endParaRPr>
          </a:p>
        </p:txBody>
      </p:sp>
      <p:sp>
        <p:nvSpPr>
          <p:cNvPr id="9" name="TextovéPole 8"/>
          <p:cNvSpPr txBox="1"/>
          <p:nvPr/>
        </p:nvSpPr>
        <p:spPr>
          <a:xfrm>
            <a:off x="4644008" y="6093296"/>
            <a:ext cx="4104456" cy="461665"/>
          </a:xfrm>
          <a:prstGeom prst="rect">
            <a:avLst/>
          </a:prstGeom>
          <a:noFill/>
        </p:spPr>
        <p:txBody>
          <a:bodyPr wrap="square" rtlCol="0">
            <a:spAutoFit/>
          </a:bodyPr>
          <a:lstStyle/>
          <a:p>
            <a:pPr algn="ctr"/>
            <a:r>
              <a:rPr lang="cs-CZ" sz="2400" b="1" dirty="0" smtClean="0">
                <a:solidFill>
                  <a:schemeClr val="bg1"/>
                </a:solidFill>
                <a:latin typeface="Book Antiqua" pitchFamily="18" charset="0"/>
                <a:ea typeface="+mj-ea"/>
                <a:cs typeface="Courier New" pitchFamily="49" charset="0"/>
              </a:rPr>
              <a:t>Parní</a:t>
            </a:r>
            <a:r>
              <a:rPr lang="cs-CZ" sz="2400" b="1" dirty="0" smtClean="0">
                <a:solidFill>
                  <a:schemeClr val="bg1"/>
                </a:solidFill>
              </a:rPr>
              <a:t> </a:t>
            </a:r>
            <a:r>
              <a:rPr lang="cs-CZ" sz="2400" b="1" dirty="0" smtClean="0">
                <a:solidFill>
                  <a:schemeClr val="bg1"/>
                </a:solidFill>
                <a:latin typeface="Book Antiqua" pitchFamily="18" charset="0"/>
                <a:ea typeface="+mj-ea"/>
                <a:cs typeface="Courier New" pitchFamily="49" charset="0"/>
              </a:rPr>
              <a:t>lázeň</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Pruh zelený.JPG"/>
          <p:cNvPicPr>
            <a:picLocks noChangeAspect="1" noChangeArrowheads="1"/>
          </p:cNvPicPr>
          <p:nvPr/>
        </p:nvPicPr>
        <p:blipFill>
          <a:blip r:embed="rId3" cstate="print"/>
          <a:srcRect/>
          <a:stretch>
            <a:fillRect/>
          </a:stretch>
        </p:blipFill>
        <p:spPr bwMode="auto">
          <a:xfrm>
            <a:off x="0" y="0"/>
            <a:ext cx="9144000" cy="642918"/>
          </a:xfrm>
          <a:prstGeom prst="rect">
            <a:avLst/>
          </a:prstGeom>
          <a:noFill/>
        </p:spPr>
      </p:pic>
      <p:pic>
        <p:nvPicPr>
          <p:cNvPr id="5" name="Picture 2" descr="D:\Pruh Saunatop wellness.JPG"/>
          <p:cNvPicPr>
            <a:picLocks noChangeAspect="1" noChangeArrowheads="1"/>
          </p:cNvPicPr>
          <p:nvPr/>
        </p:nvPicPr>
        <p:blipFill>
          <a:blip r:embed="rId4" cstate="print"/>
          <a:srcRect/>
          <a:stretch>
            <a:fillRect/>
          </a:stretch>
        </p:blipFill>
        <p:spPr bwMode="auto">
          <a:xfrm>
            <a:off x="0" y="5786454"/>
            <a:ext cx="9144000" cy="1071546"/>
          </a:xfrm>
          <a:prstGeom prst="rect">
            <a:avLst/>
          </a:prstGeom>
          <a:noFill/>
        </p:spPr>
      </p:pic>
      <p:sp>
        <p:nvSpPr>
          <p:cNvPr id="6" name="TextovéPole 5"/>
          <p:cNvSpPr txBox="1"/>
          <p:nvPr/>
        </p:nvSpPr>
        <p:spPr>
          <a:xfrm>
            <a:off x="4788024" y="6093296"/>
            <a:ext cx="4104456" cy="461665"/>
          </a:xfrm>
          <a:prstGeom prst="rect">
            <a:avLst/>
          </a:prstGeom>
          <a:noFill/>
        </p:spPr>
        <p:txBody>
          <a:bodyPr wrap="square" rtlCol="0">
            <a:spAutoFit/>
          </a:bodyPr>
          <a:lstStyle/>
          <a:p>
            <a:pPr algn="ctr"/>
            <a:r>
              <a:rPr lang="cs-CZ" sz="2400" b="1" dirty="0" smtClean="0">
                <a:solidFill>
                  <a:schemeClr val="bg1"/>
                </a:solidFill>
                <a:latin typeface="Book Antiqua" pitchFamily="18" charset="0"/>
                <a:ea typeface="+mj-ea"/>
                <a:cs typeface="Courier New" pitchFamily="49" charset="0"/>
              </a:rPr>
              <a:t>Ochlazovny</a:t>
            </a:r>
          </a:p>
        </p:txBody>
      </p:sp>
      <p:sp>
        <p:nvSpPr>
          <p:cNvPr id="7" name="TextovéPole 6"/>
          <p:cNvSpPr txBox="1"/>
          <p:nvPr/>
        </p:nvSpPr>
        <p:spPr>
          <a:xfrm>
            <a:off x="2051720" y="764704"/>
            <a:ext cx="4824536" cy="523220"/>
          </a:xfrm>
          <a:prstGeom prst="rect">
            <a:avLst/>
          </a:prstGeom>
          <a:noFill/>
        </p:spPr>
        <p:txBody>
          <a:bodyPr wrap="square" rtlCol="0">
            <a:spAutoFit/>
          </a:bodyPr>
          <a:lstStyle/>
          <a:p>
            <a:pPr algn="ctr"/>
            <a:r>
              <a:rPr lang="cs-CZ" sz="2800" b="1" u="sng" dirty="0" smtClean="0">
                <a:solidFill>
                  <a:srgbClr val="8A9B48"/>
                </a:solidFill>
                <a:latin typeface="Book Antiqua" pitchFamily="18" charset="0"/>
              </a:rPr>
              <a:t>Ochlazovny</a:t>
            </a:r>
          </a:p>
        </p:txBody>
      </p:sp>
      <p:sp>
        <p:nvSpPr>
          <p:cNvPr id="8" name="TextovéPole 7"/>
          <p:cNvSpPr txBox="1"/>
          <p:nvPr/>
        </p:nvSpPr>
        <p:spPr>
          <a:xfrm>
            <a:off x="539552" y="1340768"/>
            <a:ext cx="8352928" cy="923330"/>
          </a:xfrm>
          <a:prstGeom prst="rect">
            <a:avLst/>
          </a:prstGeom>
          <a:noFill/>
        </p:spPr>
        <p:txBody>
          <a:bodyPr wrap="square" rtlCol="0">
            <a:spAutoFit/>
          </a:bodyPr>
          <a:lstStyle/>
          <a:p>
            <a:pPr algn="just"/>
            <a:r>
              <a:rPr lang="cs-CZ" dirty="0" smtClean="0">
                <a:solidFill>
                  <a:srgbClr val="8A9B48"/>
                </a:solidFill>
              </a:rPr>
              <a:t>Po procesu saunování ve finské sauně, parní lázni je důležitá fáze ochlazení. Ochlazování přispívá také k otužování těla, které se tak stává odolnější vůči nepříjemným výkyvům teplot a silnější proti nemocem.</a:t>
            </a:r>
          </a:p>
        </p:txBody>
      </p:sp>
      <p:pic>
        <p:nvPicPr>
          <p:cNvPr id="9" name="Obrázek 8" descr="ochlazovny_01.jpg"/>
          <p:cNvPicPr>
            <a:picLocks noChangeAspect="1"/>
          </p:cNvPicPr>
          <p:nvPr/>
        </p:nvPicPr>
        <p:blipFill>
          <a:blip r:embed="rId5" cstate="print"/>
          <a:stretch>
            <a:fillRect/>
          </a:stretch>
        </p:blipFill>
        <p:spPr>
          <a:xfrm>
            <a:off x="323528" y="2420888"/>
            <a:ext cx="4248472" cy="3186354"/>
          </a:xfrm>
          <a:prstGeom prst="rect">
            <a:avLst/>
          </a:prstGeom>
        </p:spPr>
      </p:pic>
      <p:pic>
        <p:nvPicPr>
          <p:cNvPr id="10" name="Obrázek 9" descr="ochlazovny_02.jpg"/>
          <p:cNvPicPr>
            <a:picLocks noChangeAspect="1"/>
          </p:cNvPicPr>
          <p:nvPr/>
        </p:nvPicPr>
        <p:blipFill>
          <a:blip r:embed="rId6" cstate="print"/>
          <a:stretch>
            <a:fillRect/>
          </a:stretch>
        </p:blipFill>
        <p:spPr>
          <a:xfrm>
            <a:off x="4788024" y="2420888"/>
            <a:ext cx="4110203" cy="31546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Pruh Saunatop wellness.JPG"/>
          <p:cNvPicPr>
            <a:picLocks noChangeAspect="1" noChangeArrowheads="1"/>
          </p:cNvPicPr>
          <p:nvPr/>
        </p:nvPicPr>
        <p:blipFill>
          <a:blip r:embed="rId3" cstate="print"/>
          <a:srcRect/>
          <a:stretch>
            <a:fillRect/>
          </a:stretch>
        </p:blipFill>
        <p:spPr bwMode="auto">
          <a:xfrm>
            <a:off x="0" y="5786454"/>
            <a:ext cx="9144000" cy="1071546"/>
          </a:xfrm>
          <a:prstGeom prst="rect">
            <a:avLst/>
          </a:prstGeom>
          <a:noFill/>
        </p:spPr>
      </p:pic>
      <p:sp>
        <p:nvSpPr>
          <p:cNvPr id="5" name="TextovéPole 4"/>
          <p:cNvSpPr txBox="1"/>
          <p:nvPr/>
        </p:nvSpPr>
        <p:spPr>
          <a:xfrm>
            <a:off x="4716016" y="6093296"/>
            <a:ext cx="4104456" cy="461665"/>
          </a:xfrm>
          <a:prstGeom prst="rect">
            <a:avLst/>
          </a:prstGeom>
          <a:noFill/>
        </p:spPr>
        <p:txBody>
          <a:bodyPr wrap="square" rtlCol="0">
            <a:spAutoFit/>
          </a:bodyPr>
          <a:lstStyle/>
          <a:p>
            <a:pPr algn="ctr"/>
            <a:r>
              <a:rPr lang="cs-CZ" sz="2400" b="1" dirty="0" smtClean="0">
                <a:solidFill>
                  <a:schemeClr val="bg1"/>
                </a:solidFill>
                <a:latin typeface="Book Antiqua" pitchFamily="18" charset="0"/>
                <a:cs typeface="Courier New" pitchFamily="49" charset="0"/>
              </a:rPr>
              <a:t>Sauny</a:t>
            </a:r>
            <a:endParaRPr lang="cs-CZ" sz="2400" b="1" dirty="0" smtClean="0">
              <a:solidFill>
                <a:schemeClr val="bg1"/>
              </a:solidFill>
              <a:latin typeface="Book Antiqua" pitchFamily="18" charset="0"/>
              <a:ea typeface="+mj-ea"/>
              <a:cs typeface="Courier New" pitchFamily="49" charset="0"/>
            </a:endParaRPr>
          </a:p>
        </p:txBody>
      </p:sp>
      <p:pic>
        <p:nvPicPr>
          <p:cNvPr id="6" name="Picture 3" descr="D:\Pruh zelený.JPG"/>
          <p:cNvPicPr>
            <a:picLocks noChangeAspect="1" noChangeArrowheads="1"/>
          </p:cNvPicPr>
          <p:nvPr/>
        </p:nvPicPr>
        <p:blipFill>
          <a:blip r:embed="rId4" cstate="print"/>
          <a:srcRect/>
          <a:stretch>
            <a:fillRect/>
          </a:stretch>
        </p:blipFill>
        <p:spPr bwMode="auto">
          <a:xfrm>
            <a:off x="0" y="0"/>
            <a:ext cx="9144000" cy="642918"/>
          </a:xfrm>
          <a:prstGeom prst="rect">
            <a:avLst/>
          </a:prstGeom>
          <a:noFill/>
        </p:spPr>
      </p:pic>
      <p:sp>
        <p:nvSpPr>
          <p:cNvPr id="7" name="TextovéPole 6"/>
          <p:cNvSpPr txBox="1"/>
          <p:nvPr/>
        </p:nvSpPr>
        <p:spPr>
          <a:xfrm>
            <a:off x="1259632" y="836712"/>
            <a:ext cx="6984776" cy="1077218"/>
          </a:xfrm>
          <a:prstGeom prst="rect">
            <a:avLst/>
          </a:prstGeom>
          <a:noFill/>
        </p:spPr>
        <p:txBody>
          <a:bodyPr wrap="square" rtlCol="0">
            <a:spAutoFit/>
          </a:bodyPr>
          <a:lstStyle/>
          <a:p>
            <a:r>
              <a:rPr lang="cs-CZ" sz="2800" b="1" u="sng" dirty="0" smtClean="0">
                <a:solidFill>
                  <a:srgbClr val="8A9B48"/>
                </a:solidFill>
                <a:latin typeface="Book Antiqua" pitchFamily="18" charset="0"/>
              </a:rPr>
              <a:t>Zahraniční materiály pro výrobu saun</a:t>
            </a:r>
          </a:p>
          <a:p>
            <a:r>
              <a:rPr lang="cs-CZ" dirty="0" smtClean="0"/>
              <a:t/>
            </a:r>
            <a:br>
              <a:rPr lang="cs-CZ" dirty="0" smtClean="0"/>
            </a:br>
            <a:endParaRPr lang="cs-CZ" dirty="0"/>
          </a:p>
        </p:txBody>
      </p:sp>
      <p:pic>
        <p:nvPicPr>
          <p:cNvPr id="9" name="Obrázek 8" descr="severský smrk.jpg"/>
          <p:cNvPicPr>
            <a:picLocks noChangeAspect="1"/>
          </p:cNvPicPr>
          <p:nvPr/>
        </p:nvPicPr>
        <p:blipFill>
          <a:blip r:embed="rId5" cstate="print"/>
          <a:stretch>
            <a:fillRect/>
          </a:stretch>
        </p:blipFill>
        <p:spPr>
          <a:xfrm>
            <a:off x="323528" y="1628800"/>
            <a:ext cx="1728192" cy="2952328"/>
          </a:xfrm>
          <a:prstGeom prst="rect">
            <a:avLst/>
          </a:prstGeom>
        </p:spPr>
      </p:pic>
      <p:pic>
        <p:nvPicPr>
          <p:cNvPr id="10" name="Obrázek 9" descr="hemlock.jpg"/>
          <p:cNvPicPr>
            <a:picLocks noChangeAspect="1"/>
          </p:cNvPicPr>
          <p:nvPr/>
        </p:nvPicPr>
        <p:blipFill>
          <a:blip r:embed="rId6" cstate="print"/>
          <a:stretch>
            <a:fillRect/>
          </a:stretch>
        </p:blipFill>
        <p:spPr>
          <a:xfrm>
            <a:off x="2699792" y="1628800"/>
            <a:ext cx="1656184" cy="2952328"/>
          </a:xfrm>
          <a:prstGeom prst="rect">
            <a:avLst/>
          </a:prstGeom>
        </p:spPr>
      </p:pic>
      <p:pic>
        <p:nvPicPr>
          <p:cNvPr id="11" name="Obrázek 10" descr="cedr.jpg"/>
          <p:cNvPicPr>
            <a:picLocks noChangeAspect="1"/>
          </p:cNvPicPr>
          <p:nvPr/>
        </p:nvPicPr>
        <p:blipFill>
          <a:blip r:embed="rId7" cstate="print"/>
          <a:stretch>
            <a:fillRect/>
          </a:stretch>
        </p:blipFill>
        <p:spPr>
          <a:xfrm>
            <a:off x="4860032" y="1628800"/>
            <a:ext cx="1656184" cy="2952328"/>
          </a:xfrm>
          <a:prstGeom prst="rect">
            <a:avLst/>
          </a:prstGeom>
        </p:spPr>
      </p:pic>
      <p:pic>
        <p:nvPicPr>
          <p:cNvPr id="12" name="Obrázek 11" descr="abachi.jpg"/>
          <p:cNvPicPr>
            <a:picLocks noChangeAspect="1"/>
          </p:cNvPicPr>
          <p:nvPr/>
        </p:nvPicPr>
        <p:blipFill>
          <a:blip r:embed="rId8" cstate="print"/>
          <a:stretch>
            <a:fillRect/>
          </a:stretch>
        </p:blipFill>
        <p:spPr>
          <a:xfrm>
            <a:off x="7092280" y="1628800"/>
            <a:ext cx="1728192" cy="2952328"/>
          </a:xfrm>
          <a:prstGeom prst="rect">
            <a:avLst/>
          </a:prstGeom>
        </p:spPr>
      </p:pic>
      <p:sp>
        <p:nvSpPr>
          <p:cNvPr id="14" name="TextovéPole 13"/>
          <p:cNvSpPr txBox="1"/>
          <p:nvPr/>
        </p:nvSpPr>
        <p:spPr>
          <a:xfrm>
            <a:off x="251520" y="4869160"/>
            <a:ext cx="1872208" cy="369332"/>
          </a:xfrm>
          <a:prstGeom prst="rect">
            <a:avLst/>
          </a:prstGeom>
          <a:noFill/>
        </p:spPr>
        <p:txBody>
          <a:bodyPr wrap="square" rtlCol="0">
            <a:spAutoFit/>
          </a:bodyPr>
          <a:lstStyle/>
          <a:p>
            <a:pPr algn="ctr"/>
            <a:r>
              <a:rPr lang="cs-CZ" dirty="0" smtClean="0">
                <a:solidFill>
                  <a:srgbClr val="8A9B48"/>
                </a:solidFill>
              </a:rPr>
              <a:t>Severský</a:t>
            </a:r>
            <a:r>
              <a:rPr lang="cs-CZ" dirty="0" smtClean="0"/>
              <a:t> </a:t>
            </a:r>
            <a:r>
              <a:rPr lang="cs-CZ" dirty="0" smtClean="0">
                <a:solidFill>
                  <a:srgbClr val="8A9B48"/>
                </a:solidFill>
              </a:rPr>
              <a:t>smrk</a:t>
            </a:r>
          </a:p>
        </p:txBody>
      </p:sp>
      <p:sp>
        <p:nvSpPr>
          <p:cNvPr id="15" name="TextovéPole 14"/>
          <p:cNvSpPr txBox="1"/>
          <p:nvPr/>
        </p:nvSpPr>
        <p:spPr>
          <a:xfrm>
            <a:off x="2555776" y="4869160"/>
            <a:ext cx="1944216" cy="369332"/>
          </a:xfrm>
          <a:prstGeom prst="rect">
            <a:avLst/>
          </a:prstGeom>
          <a:noFill/>
        </p:spPr>
        <p:txBody>
          <a:bodyPr wrap="square" rtlCol="0">
            <a:spAutoFit/>
          </a:bodyPr>
          <a:lstStyle/>
          <a:p>
            <a:pPr algn="ctr"/>
            <a:r>
              <a:rPr lang="cs-CZ" dirty="0" smtClean="0">
                <a:solidFill>
                  <a:srgbClr val="8A9B48"/>
                </a:solidFill>
              </a:rPr>
              <a:t>Borovice</a:t>
            </a:r>
            <a:r>
              <a:rPr lang="cs-CZ" dirty="0" smtClean="0"/>
              <a:t> </a:t>
            </a:r>
            <a:r>
              <a:rPr lang="cs-CZ" dirty="0" smtClean="0">
                <a:solidFill>
                  <a:srgbClr val="8A9B48"/>
                </a:solidFill>
              </a:rPr>
              <a:t>Hemlock</a:t>
            </a:r>
          </a:p>
        </p:txBody>
      </p:sp>
      <p:sp>
        <p:nvSpPr>
          <p:cNvPr id="16" name="TextovéPole 15"/>
          <p:cNvSpPr txBox="1"/>
          <p:nvPr/>
        </p:nvSpPr>
        <p:spPr>
          <a:xfrm>
            <a:off x="5004048" y="4869160"/>
            <a:ext cx="1296144" cy="369332"/>
          </a:xfrm>
          <a:prstGeom prst="rect">
            <a:avLst/>
          </a:prstGeom>
          <a:noFill/>
        </p:spPr>
        <p:txBody>
          <a:bodyPr wrap="square" rtlCol="0">
            <a:spAutoFit/>
          </a:bodyPr>
          <a:lstStyle/>
          <a:p>
            <a:pPr algn="ctr"/>
            <a:r>
              <a:rPr lang="cs-CZ" dirty="0" smtClean="0">
                <a:solidFill>
                  <a:srgbClr val="8A9B48"/>
                </a:solidFill>
              </a:rPr>
              <a:t>Cedr</a:t>
            </a:r>
          </a:p>
        </p:txBody>
      </p:sp>
      <p:sp>
        <p:nvSpPr>
          <p:cNvPr id="18" name="TextovéPole 17"/>
          <p:cNvSpPr txBox="1"/>
          <p:nvPr/>
        </p:nvSpPr>
        <p:spPr>
          <a:xfrm>
            <a:off x="7092280" y="4797152"/>
            <a:ext cx="2771800" cy="369332"/>
          </a:xfrm>
          <a:prstGeom prst="rect">
            <a:avLst/>
          </a:prstGeom>
          <a:noFill/>
        </p:spPr>
        <p:txBody>
          <a:bodyPr wrap="square" rtlCol="0">
            <a:spAutoFit/>
          </a:bodyPr>
          <a:lstStyle/>
          <a:p>
            <a:r>
              <a:rPr lang="cs-CZ" dirty="0" smtClean="0">
                <a:solidFill>
                  <a:srgbClr val="8A9B48"/>
                </a:solidFill>
              </a:rPr>
              <a:t>Africká</a:t>
            </a:r>
            <a:r>
              <a:rPr lang="cs-CZ" dirty="0" smtClean="0"/>
              <a:t> </a:t>
            </a:r>
            <a:r>
              <a:rPr lang="cs-CZ" dirty="0" smtClean="0">
                <a:solidFill>
                  <a:srgbClr val="8A9B48"/>
                </a:solidFill>
              </a:rPr>
              <a:t>vrba</a:t>
            </a:r>
            <a:r>
              <a:rPr lang="cs-CZ" dirty="0" smtClean="0"/>
              <a:t> </a:t>
            </a:r>
            <a:r>
              <a:rPr lang="cs-CZ" dirty="0" smtClean="0">
                <a:solidFill>
                  <a:srgbClr val="8A9B48"/>
                </a:solidFill>
              </a:rPr>
              <a:t>Abachi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Pruh zelený.JPG"/>
          <p:cNvPicPr>
            <a:picLocks noChangeAspect="1" noChangeArrowheads="1"/>
          </p:cNvPicPr>
          <p:nvPr/>
        </p:nvPicPr>
        <p:blipFill>
          <a:blip r:embed="rId3" cstate="print"/>
          <a:srcRect/>
          <a:stretch>
            <a:fillRect/>
          </a:stretch>
        </p:blipFill>
        <p:spPr bwMode="auto">
          <a:xfrm>
            <a:off x="0" y="0"/>
            <a:ext cx="9144000" cy="642918"/>
          </a:xfrm>
          <a:prstGeom prst="rect">
            <a:avLst/>
          </a:prstGeom>
          <a:noFill/>
        </p:spPr>
      </p:pic>
      <p:pic>
        <p:nvPicPr>
          <p:cNvPr id="5" name="Picture 2" descr="D:\Pruh Saunatop wellness.JPG"/>
          <p:cNvPicPr>
            <a:picLocks noChangeAspect="1" noChangeArrowheads="1"/>
          </p:cNvPicPr>
          <p:nvPr/>
        </p:nvPicPr>
        <p:blipFill>
          <a:blip r:embed="rId4" cstate="print"/>
          <a:srcRect/>
          <a:stretch>
            <a:fillRect/>
          </a:stretch>
        </p:blipFill>
        <p:spPr bwMode="auto">
          <a:xfrm>
            <a:off x="0" y="5786454"/>
            <a:ext cx="9144000" cy="1071546"/>
          </a:xfrm>
          <a:prstGeom prst="rect">
            <a:avLst/>
          </a:prstGeom>
          <a:noFill/>
        </p:spPr>
      </p:pic>
      <p:sp>
        <p:nvSpPr>
          <p:cNvPr id="6" name="TextovéPole 5"/>
          <p:cNvSpPr txBox="1"/>
          <p:nvPr/>
        </p:nvSpPr>
        <p:spPr>
          <a:xfrm>
            <a:off x="4788024" y="6093296"/>
            <a:ext cx="4104456" cy="461665"/>
          </a:xfrm>
          <a:prstGeom prst="rect">
            <a:avLst/>
          </a:prstGeom>
          <a:noFill/>
        </p:spPr>
        <p:txBody>
          <a:bodyPr wrap="square" rtlCol="0">
            <a:spAutoFit/>
          </a:bodyPr>
          <a:lstStyle/>
          <a:p>
            <a:pPr algn="ctr"/>
            <a:r>
              <a:rPr lang="cs-CZ" sz="2400" b="1" dirty="0" smtClean="0">
                <a:solidFill>
                  <a:schemeClr val="bg1"/>
                </a:solidFill>
                <a:latin typeface="Book Antiqua" pitchFamily="18" charset="0"/>
                <a:cs typeface="Courier New" pitchFamily="49" charset="0"/>
              </a:rPr>
              <a:t>Ochlazovny</a:t>
            </a:r>
            <a:endParaRPr lang="cs-CZ" sz="2400" b="1" dirty="0" smtClean="0">
              <a:solidFill>
                <a:schemeClr val="bg1"/>
              </a:solidFill>
              <a:latin typeface="Book Antiqua" pitchFamily="18" charset="0"/>
              <a:ea typeface="+mj-ea"/>
              <a:cs typeface="Courier New" pitchFamily="49" charset="0"/>
            </a:endParaRPr>
          </a:p>
        </p:txBody>
      </p:sp>
      <p:sp>
        <p:nvSpPr>
          <p:cNvPr id="9" name="TextovéPole 8"/>
          <p:cNvSpPr txBox="1"/>
          <p:nvPr/>
        </p:nvSpPr>
        <p:spPr>
          <a:xfrm>
            <a:off x="2195736" y="836712"/>
            <a:ext cx="4824536" cy="523220"/>
          </a:xfrm>
          <a:prstGeom prst="rect">
            <a:avLst/>
          </a:prstGeom>
          <a:noFill/>
        </p:spPr>
        <p:txBody>
          <a:bodyPr wrap="square" rtlCol="0">
            <a:spAutoFit/>
          </a:bodyPr>
          <a:lstStyle/>
          <a:p>
            <a:pPr algn="ctr"/>
            <a:r>
              <a:rPr lang="cs-CZ" sz="2800" b="1" u="sng" dirty="0" smtClean="0">
                <a:solidFill>
                  <a:srgbClr val="8A9B48"/>
                </a:solidFill>
                <a:latin typeface="Book Antiqua" pitchFamily="18" charset="0"/>
              </a:rPr>
              <a:t>Ochlazovací vědro</a:t>
            </a:r>
          </a:p>
        </p:txBody>
      </p:sp>
      <p:sp>
        <p:nvSpPr>
          <p:cNvPr id="10" name="TextovéPole 9"/>
          <p:cNvSpPr txBox="1"/>
          <p:nvPr/>
        </p:nvSpPr>
        <p:spPr>
          <a:xfrm>
            <a:off x="539552" y="1412776"/>
            <a:ext cx="7704856" cy="923330"/>
          </a:xfrm>
          <a:prstGeom prst="rect">
            <a:avLst/>
          </a:prstGeom>
          <a:noFill/>
        </p:spPr>
        <p:txBody>
          <a:bodyPr wrap="square" rtlCol="0">
            <a:spAutoFit/>
          </a:bodyPr>
          <a:lstStyle/>
          <a:p>
            <a:pPr algn="just"/>
            <a:r>
              <a:rPr lang="cs-CZ" dirty="0" smtClean="0">
                <a:solidFill>
                  <a:srgbClr val="8A9B48"/>
                </a:solidFill>
              </a:rPr>
              <a:t>Vědro je vyrobené z nerezu nebo exotického dřeva a lze upevnit na stěnu či na strop.. Vědro se po vyprázdnění a návratu do vodorovné polohy automaticky napustí k dalšímu použití.</a:t>
            </a:r>
          </a:p>
        </p:txBody>
      </p:sp>
      <p:pic>
        <p:nvPicPr>
          <p:cNvPr id="11" name="Obrázek 10" descr="ochlazovaci_vedro_01.jpg"/>
          <p:cNvPicPr>
            <a:picLocks noChangeAspect="1"/>
          </p:cNvPicPr>
          <p:nvPr/>
        </p:nvPicPr>
        <p:blipFill>
          <a:blip r:embed="rId5" cstate="print"/>
          <a:stretch>
            <a:fillRect/>
          </a:stretch>
        </p:blipFill>
        <p:spPr>
          <a:xfrm>
            <a:off x="5364088" y="2420888"/>
            <a:ext cx="2538282" cy="3168352"/>
          </a:xfrm>
          <a:prstGeom prst="rect">
            <a:avLst/>
          </a:prstGeom>
        </p:spPr>
      </p:pic>
      <p:pic>
        <p:nvPicPr>
          <p:cNvPr id="12" name="Obrázek 11" descr="ochlazovaci_vedro_03.jpg"/>
          <p:cNvPicPr>
            <a:picLocks noChangeAspect="1"/>
          </p:cNvPicPr>
          <p:nvPr/>
        </p:nvPicPr>
        <p:blipFill>
          <a:blip r:embed="rId6" cstate="print"/>
          <a:stretch>
            <a:fillRect/>
          </a:stretch>
        </p:blipFill>
        <p:spPr>
          <a:xfrm>
            <a:off x="611560" y="2420888"/>
            <a:ext cx="4110203" cy="308265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Pruh zelený.JPG"/>
          <p:cNvPicPr>
            <a:picLocks noChangeAspect="1" noChangeArrowheads="1"/>
          </p:cNvPicPr>
          <p:nvPr/>
        </p:nvPicPr>
        <p:blipFill>
          <a:blip r:embed="rId3" cstate="print"/>
          <a:srcRect/>
          <a:stretch>
            <a:fillRect/>
          </a:stretch>
        </p:blipFill>
        <p:spPr bwMode="auto">
          <a:xfrm>
            <a:off x="0" y="0"/>
            <a:ext cx="9144000" cy="642918"/>
          </a:xfrm>
          <a:prstGeom prst="rect">
            <a:avLst/>
          </a:prstGeom>
          <a:noFill/>
        </p:spPr>
      </p:pic>
      <p:pic>
        <p:nvPicPr>
          <p:cNvPr id="5" name="Picture 2" descr="D:\Pruh Saunatop wellness.JPG"/>
          <p:cNvPicPr>
            <a:picLocks noChangeAspect="1" noChangeArrowheads="1"/>
          </p:cNvPicPr>
          <p:nvPr/>
        </p:nvPicPr>
        <p:blipFill>
          <a:blip r:embed="rId4" cstate="print"/>
          <a:srcRect/>
          <a:stretch>
            <a:fillRect/>
          </a:stretch>
        </p:blipFill>
        <p:spPr bwMode="auto">
          <a:xfrm>
            <a:off x="0" y="5786454"/>
            <a:ext cx="9144000" cy="1071546"/>
          </a:xfrm>
          <a:prstGeom prst="rect">
            <a:avLst/>
          </a:prstGeom>
          <a:noFill/>
        </p:spPr>
      </p:pic>
      <p:sp>
        <p:nvSpPr>
          <p:cNvPr id="6" name="TextovéPole 5"/>
          <p:cNvSpPr txBox="1"/>
          <p:nvPr/>
        </p:nvSpPr>
        <p:spPr>
          <a:xfrm>
            <a:off x="4788024" y="6093296"/>
            <a:ext cx="4104456" cy="461665"/>
          </a:xfrm>
          <a:prstGeom prst="rect">
            <a:avLst/>
          </a:prstGeom>
          <a:noFill/>
        </p:spPr>
        <p:txBody>
          <a:bodyPr wrap="square" rtlCol="0">
            <a:spAutoFit/>
          </a:bodyPr>
          <a:lstStyle/>
          <a:p>
            <a:pPr algn="ctr"/>
            <a:r>
              <a:rPr lang="cs-CZ" sz="2400" b="1" dirty="0" smtClean="0">
                <a:solidFill>
                  <a:schemeClr val="bg1"/>
                </a:solidFill>
                <a:latin typeface="Book Antiqua" pitchFamily="18" charset="0"/>
                <a:cs typeface="Courier New" pitchFamily="49" charset="0"/>
              </a:rPr>
              <a:t>Ochlazovny</a:t>
            </a:r>
            <a:endParaRPr lang="cs-CZ" sz="2400" b="1" dirty="0" smtClean="0">
              <a:solidFill>
                <a:schemeClr val="bg1"/>
              </a:solidFill>
              <a:latin typeface="Book Antiqua" pitchFamily="18" charset="0"/>
              <a:ea typeface="+mj-ea"/>
              <a:cs typeface="Courier New" pitchFamily="49" charset="0"/>
            </a:endParaRPr>
          </a:p>
        </p:txBody>
      </p:sp>
      <p:sp>
        <p:nvSpPr>
          <p:cNvPr id="7" name="TextovéPole 6"/>
          <p:cNvSpPr txBox="1"/>
          <p:nvPr/>
        </p:nvSpPr>
        <p:spPr>
          <a:xfrm>
            <a:off x="2051720" y="692696"/>
            <a:ext cx="4824536" cy="523220"/>
          </a:xfrm>
          <a:prstGeom prst="rect">
            <a:avLst/>
          </a:prstGeom>
          <a:noFill/>
        </p:spPr>
        <p:txBody>
          <a:bodyPr wrap="square" rtlCol="0">
            <a:spAutoFit/>
          </a:bodyPr>
          <a:lstStyle/>
          <a:p>
            <a:pPr algn="ctr"/>
            <a:r>
              <a:rPr lang="cs-CZ" sz="2800" b="1" u="sng" dirty="0" smtClean="0">
                <a:solidFill>
                  <a:srgbClr val="8A9B48"/>
                </a:solidFill>
                <a:latin typeface="Book Antiqua" pitchFamily="18" charset="0"/>
              </a:rPr>
              <a:t>Ledová studna</a:t>
            </a:r>
          </a:p>
        </p:txBody>
      </p:sp>
      <p:sp>
        <p:nvSpPr>
          <p:cNvPr id="9" name="TextovéPole 8"/>
          <p:cNvSpPr txBox="1"/>
          <p:nvPr/>
        </p:nvSpPr>
        <p:spPr>
          <a:xfrm>
            <a:off x="323528" y="1268760"/>
            <a:ext cx="8352928" cy="923330"/>
          </a:xfrm>
          <a:prstGeom prst="rect">
            <a:avLst/>
          </a:prstGeom>
          <a:noFill/>
        </p:spPr>
        <p:txBody>
          <a:bodyPr wrap="square" rtlCol="0">
            <a:spAutoFit/>
          </a:bodyPr>
          <a:lstStyle/>
          <a:p>
            <a:pPr algn="just"/>
            <a:r>
              <a:rPr lang="cs-CZ" dirty="0" smtClean="0">
                <a:solidFill>
                  <a:srgbClr val="8A9B48"/>
                </a:solidFill>
              </a:rPr>
              <a:t>Je to zařízení, které se skládá z výrobníku ledu a zásobníku ledu - umyvadla, kde se ledová tříšť zachycuje. Ledová tříšť má teplotu kolem - 0,5°C, takže led vždy zůstává oddělený na malé kousky. Není ani příliš tvrdý ani příliš ledový a nemá ostré hrany.</a:t>
            </a:r>
            <a:endParaRPr lang="cs-CZ" dirty="0"/>
          </a:p>
        </p:txBody>
      </p:sp>
      <p:pic>
        <p:nvPicPr>
          <p:cNvPr id="10" name="Obrázek 9" descr="ledovac_01.jpg"/>
          <p:cNvPicPr>
            <a:picLocks noChangeAspect="1"/>
          </p:cNvPicPr>
          <p:nvPr/>
        </p:nvPicPr>
        <p:blipFill>
          <a:blip r:embed="rId5" cstate="print"/>
          <a:stretch>
            <a:fillRect/>
          </a:stretch>
        </p:blipFill>
        <p:spPr>
          <a:xfrm>
            <a:off x="323528" y="2348880"/>
            <a:ext cx="3816424" cy="3240360"/>
          </a:xfrm>
          <a:prstGeom prst="rect">
            <a:avLst/>
          </a:prstGeom>
        </p:spPr>
      </p:pic>
      <p:pic>
        <p:nvPicPr>
          <p:cNvPr id="11" name="Obrázek 10" descr="ledovac_03.jpg"/>
          <p:cNvPicPr>
            <a:picLocks noChangeAspect="1"/>
          </p:cNvPicPr>
          <p:nvPr/>
        </p:nvPicPr>
        <p:blipFill>
          <a:blip r:embed="rId6" cstate="print"/>
          <a:stretch>
            <a:fillRect/>
          </a:stretch>
        </p:blipFill>
        <p:spPr>
          <a:xfrm>
            <a:off x="4355976" y="2348880"/>
            <a:ext cx="4464496" cy="324036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Pruh zelený.JPG"/>
          <p:cNvPicPr>
            <a:picLocks noChangeAspect="1" noChangeArrowheads="1"/>
          </p:cNvPicPr>
          <p:nvPr/>
        </p:nvPicPr>
        <p:blipFill>
          <a:blip r:embed="rId3" cstate="print"/>
          <a:srcRect/>
          <a:stretch>
            <a:fillRect/>
          </a:stretch>
        </p:blipFill>
        <p:spPr bwMode="auto">
          <a:xfrm>
            <a:off x="0" y="0"/>
            <a:ext cx="9144000" cy="642918"/>
          </a:xfrm>
          <a:prstGeom prst="rect">
            <a:avLst/>
          </a:prstGeom>
          <a:noFill/>
        </p:spPr>
      </p:pic>
      <p:pic>
        <p:nvPicPr>
          <p:cNvPr id="5" name="Picture 2" descr="D:\Pruh Saunatop wellness.JPG"/>
          <p:cNvPicPr>
            <a:picLocks noChangeAspect="1" noChangeArrowheads="1"/>
          </p:cNvPicPr>
          <p:nvPr/>
        </p:nvPicPr>
        <p:blipFill>
          <a:blip r:embed="rId4" cstate="print"/>
          <a:srcRect/>
          <a:stretch>
            <a:fillRect/>
          </a:stretch>
        </p:blipFill>
        <p:spPr bwMode="auto">
          <a:xfrm>
            <a:off x="0" y="5786454"/>
            <a:ext cx="9144000" cy="1071546"/>
          </a:xfrm>
          <a:prstGeom prst="rect">
            <a:avLst/>
          </a:prstGeom>
          <a:noFill/>
        </p:spPr>
      </p:pic>
      <p:sp>
        <p:nvSpPr>
          <p:cNvPr id="6" name="TextovéPole 5"/>
          <p:cNvSpPr txBox="1"/>
          <p:nvPr/>
        </p:nvSpPr>
        <p:spPr>
          <a:xfrm>
            <a:off x="4788024" y="6093296"/>
            <a:ext cx="4104456" cy="461665"/>
          </a:xfrm>
          <a:prstGeom prst="rect">
            <a:avLst/>
          </a:prstGeom>
          <a:noFill/>
        </p:spPr>
        <p:txBody>
          <a:bodyPr wrap="square" rtlCol="0">
            <a:spAutoFit/>
          </a:bodyPr>
          <a:lstStyle/>
          <a:p>
            <a:pPr algn="ctr"/>
            <a:r>
              <a:rPr lang="cs-CZ" sz="2400" b="1" dirty="0" smtClean="0">
                <a:solidFill>
                  <a:schemeClr val="bg1"/>
                </a:solidFill>
                <a:latin typeface="Book Antiqua" pitchFamily="18" charset="0"/>
                <a:cs typeface="Courier New" pitchFamily="49" charset="0"/>
              </a:rPr>
              <a:t>Ochlazovny</a:t>
            </a:r>
            <a:endParaRPr lang="cs-CZ" sz="2400" b="1" dirty="0" smtClean="0">
              <a:solidFill>
                <a:schemeClr val="bg1"/>
              </a:solidFill>
              <a:latin typeface="Book Antiqua" pitchFamily="18" charset="0"/>
              <a:ea typeface="+mj-ea"/>
              <a:cs typeface="Courier New" pitchFamily="49" charset="0"/>
            </a:endParaRPr>
          </a:p>
        </p:txBody>
      </p:sp>
      <p:sp>
        <p:nvSpPr>
          <p:cNvPr id="8" name="TextovéPole 7"/>
          <p:cNvSpPr txBox="1"/>
          <p:nvPr/>
        </p:nvSpPr>
        <p:spPr>
          <a:xfrm>
            <a:off x="2051720" y="692696"/>
            <a:ext cx="4824536" cy="523220"/>
          </a:xfrm>
          <a:prstGeom prst="rect">
            <a:avLst/>
          </a:prstGeom>
          <a:noFill/>
        </p:spPr>
        <p:txBody>
          <a:bodyPr wrap="square" rtlCol="0">
            <a:spAutoFit/>
          </a:bodyPr>
          <a:lstStyle/>
          <a:p>
            <a:pPr algn="ctr"/>
            <a:r>
              <a:rPr lang="cs-CZ" sz="2800" b="1" u="sng" dirty="0" smtClean="0">
                <a:solidFill>
                  <a:srgbClr val="8A9B48"/>
                </a:solidFill>
                <a:latin typeface="Book Antiqua" pitchFamily="18" charset="0"/>
              </a:rPr>
              <a:t>Ochlazovací bazénky</a:t>
            </a:r>
          </a:p>
        </p:txBody>
      </p:sp>
      <p:sp>
        <p:nvSpPr>
          <p:cNvPr id="9" name="TextovéPole 8"/>
          <p:cNvSpPr txBox="1"/>
          <p:nvPr/>
        </p:nvSpPr>
        <p:spPr>
          <a:xfrm>
            <a:off x="467544" y="1268760"/>
            <a:ext cx="8352928" cy="923330"/>
          </a:xfrm>
          <a:prstGeom prst="rect">
            <a:avLst/>
          </a:prstGeom>
          <a:noFill/>
        </p:spPr>
        <p:txBody>
          <a:bodyPr wrap="square" rtlCol="0">
            <a:spAutoFit/>
          </a:bodyPr>
          <a:lstStyle/>
          <a:p>
            <a:pPr algn="just"/>
            <a:r>
              <a:rPr lang="cs-CZ" dirty="0" smtClean="0">
                <a:solidFill>
                  <a:srgbClr val="8A9B48"/>
                </a:solidFill>
              </a:rPr>
              <a:t>Pro otrlejší povahy a „otužilce“ je ideální skočit až po kořínky vlasů do ochlazovacího bazénku. Většinou jsou to keramické zděné bazénky s přelivem nebo laminátové kádě s dřevěným obložením. Ochlazovací káď lze zcela nebo částečně zapustit do země.</a:t>
            </a:r>
          </a:p>
        </p:txBody>
      </p:sp>
      <p:pic>
        <p:nvPicPr>
          <p:cNvPr id="10" name="Obrázek 9" descr="ochlazovaci_bazenek_01.jpg"/>
          <p:cNvPicPr>
            <a:picLocks noChangeAspect="1"/>
          </p:cNvPicPr>
          <p:nvPr/>
        </p:nvPicPr>
        <p:blipFill>
          <a:blip r:embed="rId5" cstate="print"/>
          <a:stretch>
            <a:fillRect/>
          </a:stretch>
        </p:blipFill>
        <p:spPr>
          <a:xfrm>
            <a:off x="323528" y="2276872"/>
            <a:ext cx="3744416" cy="3264363"/>
          </a:xfrm>
          <a:prstGeom prst="rect">
            <a:avLst/>
          </a:prstGeom>
        </p:spPr>
      </p:pic>
      <p:pic>
        <p:nvPicPr>
          <p:cNvPr id="11" name="Obrázek 10" descr="ochlazovaci_bazenek_03.jpg"/>
          <p:cNvPicPr>
            <a:picLocks noChangeAspect="1"/>
          </p:cNvPicPr>
          <p:nvPr/>
        </p:nvPicPr>
        <p:blipFill>
          <a:blip r:embed="rId6" cstate="print"/>
          <a:stretch>
            <a:fillRect/>
          </a:stretch>
        </p:blipFill>
        <p:spPr>
          <a:xfrm>
            <a:off x="4499992" y="2276872"/>
            <a:ext cx="4392488" cy="324036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Pruh zelený.JPG"/>
          <p:cNvPicPr>
            <a:picLocks noChangeAspect="1" noChangeArrowheads="1"/>
          </p:cNvPicPr>
          <p:nvPr/>
        </p:nvPicPr>
        <p:blipFill>
          <a:blip r:embed="rId3" cstate="print"/>
          <a:srcRect/>
          <a:stretch>
            <a:fillRect/>
          </a:stretch>
        </p:blipFill>
        <p:spPr bwMode="auto">
          <a:xfrm>
            <a:off x="0" y="0"/>
            <a:ext cx="9144000" cy="642918"/>
          </a:xfrm>
          <a:prstGeom prst="rect">
            <a:avLst/>
          </a:prstGeom>
          <a:noFill/>
        </p:spPr>
      </p:pic>
      <p:pic>
        <p:nvPicPr>
          <p:cNvPr id="5" name="Picture 2" descr="D:\Pruh Saunatop wellness.JPG"/>
          <p:cNvPicPr>
            <a:picLocks noChangeAspect="1" noChangeArrowheads="1"/>
          </p:cNvPicPr>
          <p:nvPr/>
        </p:nvPicPr>
        <p:blipFill>
          <a:blip r:embed="rId4" cstate="print"/>
          <a:srcRect/>
          <a:stretch>
            <a:fillRect/>
          </a:stretch>
        </p:blipFill>
        <p:spPr bwMode="auto">
          <a:xfrm>
            <a:off x="0" y="5786454"/>
            <a:ext cx="9144000" cy="1071546"/>
          </a:xfrm>
          <a:prstGeom prst="rect">
            <a:avLst/>
          </a:prstGeom>
          <a:noFill/>
        </p:spPr>
      </p:pic>
      <p:sp>
        <p:nvSpPr>
          <p:cNvPr id="7" name="TextovéPole 6"/>
          <p:cNvSpPr txBox="1"/>
          <p:nvPr/>
        </p:nvSpPr>
        <p:spPr>
          <a:xfrm>
            <a:off x="2051720" y="692696"/>
            <a:ext cx="4824536" cy="523220"/>
          </a:xfrm>
          <a:prstGeom prst="rect">
            <a:avLst/>
          </a:prstGeom>
          <a:noFill/>
        </p:spPr>
        <p:txBody>
          <a:bodyPr wrap="square" rtlCol="0">
            <a:spAutoFit/>
          </a:bodyPr>
          <a:lstStyle/>
          <a:p>
            <a:pPr algn="ctr"/>
            <a:r>
              <a:rPr lang="cs-CZ" sz="2800" b="1" u="sng" dirty="0" smtClean="0">
                <a:solidFill>
                  <a:srgbClr val="8A9B48"/>
                </a:solidFill>
                <a:latin typeface="Book Antiqua" pitchFamily="18" charset="0"/>
              </a:rPr>
              <a:t>Vířivky</a:t>
            </a:r>
          </a:p>
        </p:txBody>
      </p:sp>
      <p:sp>
        <p:nvSpPr>
          <p:cNvPr id="8" name="TextovéPole 7"/>
          <p:cNvSpPr txBox="1"/>
          <p:nvPr/>
        </p:nvSpPr>
        <p:spPr>
          <a:xfrm>
            <a:off x="323528" y="1196752"/>
            <a:ext cx="8424936" cy="923330"/>
          </a:xfrm>
          <a:prstGeom prst="rect">
            <a:avLst/>
          </a:prstGeom>
          <a:noFill/>
        </p:spPr>
        <p:txBody>
          <a:bodyPr wrap="square" rtlCol="0">
            <a:spAutoFit/>
          </a:bodyPr>
          <a:lstStyle/>
          <a:p>
            <a:pPr algn="just"/>
            <a:r>
              <a:rPr lang="cs-CZ" dirty="0" smtClean="0">
                <a:solidFill>
                  <a:srgbClr val="8A9B48"/>
                </a:solidFill>
              </a:rPr>
              <a:t>Relaxace ve whirpoolu a teplé vodě přináší uvolnění, odstraňuje stres a přináší neopakovatelné zážitky. Relaxovat, zregenerovat se a zároveň se léčit díky perlivé vodní masáži ve whirpoolu se můžete i doma pomocí systémů vodních masáží.</a:t>
            </a:r>
          </a:p>
        </p:txBody>
      </p:sp>
      <p:pic>
        <p:nvPicPr>
          <p:cNvPr id="9" name="Obrázek 8" descr="whirpool_01.jpg"/>
          <p:cNvPicPr>
            <a:picLocks noChangeAspect="1"/>
          </p:cNvPicPr>
          <p:nvPr/>
        </p:nvPicPr>
        <p:blipFill>
          <a:blip r:embed="rId5" cstate="print"/>
          <a:stretch>
            <a:fillRect/>
          </a:stretch>
        </p:blipFill>
        <p:spPr>
          <a:xfrm>
            <a:off x="395536" y="2420888"/>
            <a:ext cx="3672408" cy="3024336"/>
          </a:xfrm>
          <a:prstGeom prst="rect">
            <a:avLst/>
          </a:prstGeom>
        </p:spPr>
      </p:pic>
      <p:pic>
        <p:nvPicPr>
          <p:cNvPr id="10" name="Obrázek 9" descr="whirpool_02.jpg"/>
          <p:cNvPicPr>
            <a:picLocks noChangeAspect="1"/>
          </p:cNvPicPr>
          <p:nvPr/>
        </p:nvPicPr>
        <p:blipFill>
          <a:blip r:embed="rId6" cstate="print"/>
          <a:stretch>
            <a:fillRect/>
          </a:stretch>
        </p:blipFill>
        <p:spPr>
          <a:xfrm>
            <a:off x="4427984" y="2420888"/>
            <a:ext cx="4343672" cy="302433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Pruh zelený.JPG"/>
          <p:cNvPicPr>
            <a:picLocks noChangeAspect="1" noChangeArrowheads="1"/>
          </p:cNvPicPr>
          <p:nvPr/>
        </p:nvPicPr>
        <p:blipFill>
          <a:blip r:embed="rId3" cstate="print"/>
          <a:srcRect/>
          <a:stretch>
            <a:fillRect/>
          </a:stretch>
        </p:blipFill>
        <p:spPr bwMode="auto">
          <a:xfrm>
            <a:off x="0" y="0"/>
            <a:ext cx="9144000" cy="642918"/>
          </a:xfrm>
          <a:prstGeom prst="rect">
            <a:avLst/>
          </a:prstGeom>
          <a:noFill/>
        </p:spPr>
      </p:pic>
      <p:pic>
        <p:nvPicPr>
          <p:cNvPr id="5" name="Picture 2" descr="D:\Pruh Saunatop wellness.JPG"/>
          <p:cNvPicPr>
            <a:picLocks noChangeAspect="1" noChangeArrowheads="1"/>
          </p:cNvPicPr>
          <p:nvPr/>
        </p:nvPicPr>
        <p:blipFill>
          <a:blip r:embed="rId4" cstate="print"/>
          <a:srcRect/>
          <a:stretch>
            <a:fillRect/>
          </a:stretch>
        </p:blipFill>
        <p:spPr bwMode="auto">
          <a:xfrm>
            <a:off x="0" y="5786454"/>
            <a:ext cx="9144000" cy="1071546"/>
          </a:xfrm>
          <a:prstGeom prst="rect">
            <a:avLst/>
          </a:prstGeom>
          <a:noFill/>
        </p:spPr>
      </p:pic>
      <p:sp>
        <p:nvSpPr>
          <p:cNvPr id="7" name="TextovéPole 6"/>
          <p:cNvSpPr txBox="1"/>
          <p:nvPr/>
        </p:nvSpPr>
        <p:spPr>
          <a:xfrm>
            <a:off x="2051720" y="692696"/>
            <a:ext cx="4824536" cy="523220"/>
          </a:xfrm>
          <a:prstGeom prst="rect">
            <a:avLst/>
          </a:prstGeom>
          <a:noFill/>
        </p:spPr>
        <p:txBody>
          <a:bodyPr wrap="square" rtlCol="0">
            <a:spAutoFit/>
          </a:bodyPr>
          <a:lstStyle/>
          <a:p>
            <a:pPr algn="ctr"/>
            <a:r>
              <a:rPr lang="cs-CZ" sz="2800" b="1" u="sng" dirty="0" smtClean="0">
                <a:solidFill>
                  <a:srgbClr val="8A9B48"/>
                </a:solidFill>
                <a:latin typeface="Book Antiqua" pitchFamily="18" charset="0"/>
              </a:rPr>
              <a:t>Cryosauny</a:t>
            </a:r>
          </a:p>
        </p:txBody>
      </p:sp>
      <p:sp>
        <p:nvSpPr>
          <p:cNvPr id="8" name="TextovéPole 7"/>
          <p:cNvSpPr txBox="1"/>
          <p:nvPr/>
        </p:nvSpPr>
        <p:spPr>
          <a:xfrm>
            <a:off x="323528" y="1268760"/>
            <a:ext cx="8496944" cy="923330"/>
          </a:xfrm>
          <a:prstGeom prst="rect">
            <a:avLst/>
          </a:prstGeom>
          <a:noFill/>
        </p:spPr>
        <p:txBody>
          <a:bodyPr wrap="square" rtlCol="0">
            <a:spAutoFit/>
          </a:bodyPr>
          <a:lstStyle/>
          <a:p>
            <a:pPr algn="just"/>
            <a:r>
              <a:rPr lang="cs-CZ" dirty="0" smtClean="0">
                <a:solidFill>
                  <a:srgbClr val="8A9B48"/>
                </a:solidFill>
              </a:rPr>
              <a:t>Cryoterapie je moderní velmi účinnou metodou léčení, rehabilitace a regenerace lidského organismu aplikací chladu. Způsob léčení spočívá v krátkém 2-3 minutovém pobytu uživatele ve velmi nízkých teplotách (-100 až-160°C).</a:t>
            </a:r>
          </a:p>
        </p:txBody>
      </p:sp>
      <p:pic>
        <p:nvPicPr>
          <p:cNvPr id="9" name="Obrázek 8" descr="cryosauna_01.jpg"/>
          <p:cNvPicPr>
            <a:picLocks noChangeAspect="1"/>
          </p:cNvPicPr>
          <p:nvPr/>
        </p:nvPicPr>
        <p:blipFill>
          <a:blip r:embed="rId5" cstate="print"/>
          <a:stretch>
            <a:fillRect/>
          </a:stretch>
        </p:blipFill>
        <p:spPr>
          <a:xfrm>
            <a:off x="539552" y="2276872"/>
            <a:ext cx="3024336" cy="3312368"/>
          </a:xfrm>
          <a:prstGeom prst="rect">
            <a:avLst/>
          </a:prstGeom>
        </p:spPr>
      </p:pic>
      <p:pic>
        <p:nvPicPr>
          <p:cNvPr id="10" name="Obrázek 9" descr="cryosauna_02.jpg"/>
          <p:cNvPicPr>
            <a:picLocks noChangeAspect="1"/>
          </p:cNvPicPr>
          <p:nvPr/>
        </p:nvPicPr>
        <p:blipFill>
          <a:blip r:embed="rId6" cstate="print"/>
          <a:stretch>
            <a:fillRect/>
          </a:stretch>
        </p:blipFill>
        <p:spPr>
          <a:xfrm>
            <a:off x="3995936" y="2276872"/>
            <a:ext cx="4572000" cy="331236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Pruh zelený.JPG"/>
          <p:cNvPicPr>
            <a:picLocks noChangeAspect="1" noChangeArrowheads="1"/>
          </p:cNvPicPr>
          <p:nvPr/>
        </p:nvPicPr>
        <p:blipFill>
          <a:blip r:embed="rId3" cstate="print"/>
          <a:srcRect/>
          <a:stretch>
            <a:fillRect/>
          </a:stretch>
        </p:blipFill>
        <p:spPr bwMode="auto">
          <a:xfrm>
            <a:off x="0" y="0"/>
            <a:ext cx="9144000" cy="642918"/>
          </a:xfrm>
          <a:prstGeom prst="rect">
            <a:avLst/>
          </a:prstGeom>
          <a:noFill/>
        </p:spPr>
      </p:pic>
      <p:pic>
        <p:nvPicPr>
          <p:cNvPr id="5" name="Picture 2" descr="D:\Pruh Saunatop wellness.JPG"/>
          <p:cNvPicPr>
            <a:picLocks noChangeAspect="1" noChangeArrowheads="1"/>
          </p:cNvPicPr>
          <p:nvPr/>
        </p:nvPicPr>
        <p:blipFill>
          <a:blip r:embed="rId4" cstate="print"/>
          <a:srcRect/>
          <a:stretch>
            <a:fillRect/>
          </a:stretch>
        </p:blipFill>
        <p:spPr bwMode="auto">
          <a:xfrm>
            <a:off x="0" y="5786454"/>
            <a:ext cx="9144000" cy="1071546"/>
          </a:xfrm>
          <a:prstGeom prst="rect">
            <a:avLst/>
          </a:prstGeom>
          <a:noFill/>
        </p:spPr>
      </p:pic>
      <p:sp>
        <p:nvSpPr>
          <p:cNvPr id="7" name="TextovéPole 6"/>
          <p:cNvSpPr txBox="1"/>
          <p:nvPr/>
        </p:nvSpPr>
        <p:spPr>
          <a:xfrm>
            <a:off x="2051720" y="692696"/>
            <a:ext cx="4824536" cy="523220"/>
          </a:xfrm>
          <a:prstGeom prst="rect">
            <a:avLst/>
          </a:prstGeom>
          <a:noFill/>
        </p:spPr>
        <p:txBody>
          <a:bodyPr wrap="square" rtlCol="0">
            <a:spAutoFit/>
          </a:bodyPr>
          <a:lstStyle/>
          <a:p>
            <a:pPr algn="ctr"/>
            <a:r>
              <a:rPr lang="cs-CZ" sz="2800" b="1" u="sng" dirty="0" smtClean="0">
                <a:solidFill>
                  <a:srgbClr val="8A9B48"/>
                </a:solidFill>
                <a:latin typeface="Book Antiqua" pitchFamily="18" charset="0"/>
              </a:rPr>
              <a:t>Odpočívárny</a:t>
            </a:r>
          </a:p>
        </p:txBody>
      </p:sp>
      <p:sp>
        <p:nvSpPr>
          <p:cNvPr id="8" name="TextovéPole 7"/>
          <p:cNvSpPr txBox="1"/>
          <p:nvPr/>
        </p:nvSpPr>
        <p:spPr>
          <a:xfrm>
            <a:off x="539552" y="1196752"/>
            <a:ext cx="8064896" cy="646331"/>
          </a:xfrm>
          <a:prstGeom prst="rect">
            <a:avLst/>
          </a:prstGeom>
          <a:noFill/>
        </p:spPr>
        <p:txBody>
          <a:bodyPr wrap="square" rtlCol="0">
            <a:spAutoFit/>
          </a:bodyPr>
          <a:lstStyle/>
          <a:p>
            <a:r>
              <a:rPr lang="cs-CZ" dirty="0" smtClean="0">
                <a:solidFill>
                  <a:srgbClr val="8A9B48"/>
                </a:solidFill>
              </a:rPr>
              <a:t>Odpočívárna je nedílnou součástí wellness provozů, saunových i parních procedur, ale skýtá odpočinek i po koupeli ve vířivé vaně nebo po plavání.</a:t>
            </a:r>
          </a:p>
        </p:txBody>
      </p:sp>
      <p:pic>
        <p:nvPicPr>
          <p:cNvPr id="9" name="Obrázek 8" descr="odpocivarny_01.jpg"/>
          <p:cNvPicPr>
            <a:picLocks noChangeAspect="1"/>
          </p:cNvPicPr>
          <p:nvPr/>
        </p:nvPicPr>
        <p:blipFill>
          <a:blip r:embed="rId5" cstate="print"/>
          <a:stretch>
            <a:fillRect/>
          </a:stretch>
        </p:blipFill>
        <p:spPr>
          <a:xfrm>
            <a:off x="467544" y="2060848"/>
            <a:ext cx="4572000" cy="3429000"/>
          </a:xfrm>
          <a:prstGeom prst="rect">
            <a:avLst/>
          </a:prstGeom>
        </p:spPr>
      </p:pic>
      <p:pic>
        <p:nvPicPr>
          <p:cNvPr id="10" name="Obrázek 9" descr="odpocivarny_02.jpg"/>
          <p:cNvPicPr>
            <a:picLocks noChangeAspect="1"/>
          </p:cNvPicPr>
          <p:nvPr/>
        </p:nvPicPr>
        <p:blipFill>
          <a:blip r:embed="rId6" cstate="print"/>
          <a:stretch>
            <a:fillRect/>
          </a:stretch>
        </p:blipFill>
        <p:spPr>
          <a:xfrm>
            <a:off x="5508104" y="2060848"/>
            <a:ext cx="3024336" cy="345638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Pruh zelený.JPG"/>
          <p:cNvPicPr>
            <a:picLocks noChangeAspect="1" noChangeArrowheads="1"/>
          </p:cNvPicPr>
          <p:nvPr/>
        </p:nvPicPr>
        <p:blipFill>
          <a:blip r:embed="rId3" cstate="print"/>
          <a:srcRect/>
          <a:stretch>
            <a:fillRect/>
          </a:stretch>
        </p:blipFill>
        <p:spPr bwMode="auto">
          <a:xfrm>
            <a:off x="0" y="0"/>
            <a:ext cx="9144000" cy="642918"/>
          </a:xfrm>
          <a:prstGeom prst="rect">
            <a:avLst/>
          </a:prstGeom>
          <a:noFill/>
        </p:spPr>
      </p:pic>
      <p:pic>
        <p:nvPicPr>
          <p:cNvPr id="5" name="Picture 2" descr="D:\Pruh Saunatop wellness.JPG"/>
          <p:cNvPicPr>
            <a:picLocks noChangeAspect="1" noChangeArrowheads="1"/>
          </p:cNvPicPr>
          <p:nvPr/>
        </p:nvPicPr>
        <p:blipFill>
          <a:blip r:embed="rId4" cstate="print"/>
          <a:srcRect/>
          <a:stretch>
            <a:fillRect/>
          </a:stretch>
        </p:blipFill>
        <p:spPr bwMode="auto">
          <a:xfrm>
            <a:off x="0" y="5786454"/>
            <a:ext cx="9144000" cy="1071546"/>
          </a:xfrm>
          <a:prstGeom prst="rect">
            <a:avLst/>
          </a:prstGeom>
          <a:noFill/>
        </p:spPr>
      </p:pic>
      <p:sp>
        <p:nvSpPr>
          <p:cNvPr id="6" name="TextovéPole 5"/>
          <p:cNvSpPr txBox="1"/>
          <p:nvPr/>
        </p:nvSpPr>
        <p:spPr>
          <a:xfrm>
            <a:off x="2051720" y="692696"/>
            <a:ext cx="4824536" cy="523220"/>
          </a:xfrm>
          <a:prstGeom prst="rect">
            <a:avLst/>
          </a:prstGeom>
          <a:noFill/>
        </p:spPr>
        <p:txBody>
          <a:bodyPr wrap="square" rtlCol="0">
            <a:spAutoFit/>
          </a:bodyPr>
          <a:lstStyle/>
          <a:p>
            <a:pPr algn="ctr"/>
            <a:r>
              <a:rPr lang="cs-CZ" sz="2800" b="1" u="sng" dirty="0" smtClean="0">
                <a:solidFill>
                  <a:srgbClr val="8A9B48"/>
                </a:solidFill>
                <a:latin typeface="Book Antiqua" pitchFamily="18" charset="0"/>
              </a:rPr>
              <a:t>Tepidária</a:t>
            </a:r>
          </a:p>
        </p:txBody>
      </p:sp>
      <p:sp>
        <p:nvSpPr>
          <p:cNvPr id="7" name="TextovéPole 6"/>
          <p:cNvSpPr txBox="1"/>
          <p:nvPr/>
        </p:nvSpPr>
        <p:spPr>
          <a:xfrm>
            <a:off x="539552" y="1268760"/>
            <a:ext cx="8064896" cy="923330"/>
          </a:xfrm>
          <a:prstGeom prst="rect">
            <a:avLst/>
          </a:prstGeom>
          <a:noFill/>
        </p:spPr>
        <p:txBody>
          <a:bodyPr wrap="square" rtlCol="0">
            <a:spAutoFit/>
          </a:bodyPr>
          <a:lstStyle/>
          <a:p>
            <a:pPr algn="just"/>
            <a:r>
              <a:rPr lang="cs-CZ" dirty="0" smtClean="0">
                <a:solidFill>
                  <a:srgbClr val="8A9B48"/>
                </a:solidFill>
              </a:rPr>
              <a:t>Tepidária jsou odpočinkové místnosti, kde jsou vyhřívané stěny, lehátka a většinou bývá i vyhřívaná podlaha. Pro příjemnější pobyt v tepidariu je vhodné použít relaxační hudbu, intimní osvětlení a příjemný, hřejivý interiér.</a:t>
            </a:r>
          </a:p>
        </p:txBody>
      </p:sp>
      <p:pic>
        <p:nvPicPr>
          <p:cNvPr id="8" name="Obrázek 7" descr="tepidaria_02.jpg"/>
          <p:cNvPicPr>
            <a:picLocks noChangeAspect="1"/>
          </p:cNvPicPr>
          <p:nvPr/>
        </p:nvPicPr>
        <p:blipFill>
          <a:blip r:embed="rId5" cstate="print"/>
          <a:stretch>
            <a:fillRect/>
          </a:stretch>
        </p:blipFill>
        <p:spPr>
          <a:xfrm>
            <a:off x="251520" y="2276872"/>
            <a:ext cx="4248472" cy="3312368"/>
          </a:xfrm>
          <a:prstGeom prst="rect">
            <a:avLst/>
          </a:prstGeom>
        </p:spPr>
      </p:pic>
      <p:pic>
        <p:nvPicPr>
          <p:cNvPr id="9" name="Obrázek 8" descr="tepidaria_03.jpg"/>
          <p:cNvPicPr>
            <a:picLocks noChangeAspect="1"/>
          </p:cNvPicPr>
          <p:nvPr/>
        </p:nvPicPr>
        <p:blipFill>
          <a:blip r:embed="rId6" cstate="print"/>
          <a:stretch>
            <a:fillRect/>
          </a:stretch>
        </p:blipFill>
        <p:spPr>
          <a:xfrm>
            <a:off x="4716016" y="2276872"/>
            <a:ext cx="4224470" cy="331236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Pruh zelený.JPG"/>
          <p:cNvPicPr>
            <a:picLocks noChangeAspect="1" noChangeArrowheads="1"/>
          </p:cNvPicPr>
          <p:nvPr/>
        </p:nvPicPr>
        <p:blipFill>
          <a:blip r:embed="rId3" cstate="print"/>
          <a:srcRect/>
          <a:stretch>
            <a:fillRect/>
          </a:stretch>
        </p:blipFill>
        <p:spPr bwMode="auto">
          <a:xfrm>
            <a:off x="0" y="0"/>
            <a:ext cx="9144000" cy="642918"/>
          </a:xfrm>
          <a:prstGeom prst="rect">
            <a:avLst/>
          </a:prstGeom>
          <a:noFill/>
        </p:spPr>
      </p:pic>
      <p:pic>
        <p:nvPicPr>
          <p:cNvPr id="5" name="Picture 2" descr="D:\Pruh Saunatop wellness.JPG"/>
          <p:cNvPicPr>
            <a:picLocks noChangeAspect="1" noChangeArrowheads="1"/>
          </p:cNvPicPr>
          <p:nvPr/>
        </p:nvPicPr>
        <p:blipFill>
          <a:blip r:embed="rId4" cstate="print"/>
          <a:srcRect/>
          <a:stretch>
            <a:fillRect/>
          </a:stretch>
        </p:blipFill>
        <p:spPr bwMode="auto">
          <a:xfrm>
            <a:off x="0" y="5786454"/>
            <a:ext cx="9144000" cy="1071546"/>
          </a:xfrm>
          <a:prstGeom prst="rect">
            <a:avLst/>
          </a:prstGeom>
          <a:noFill/>
        </p:spPr>
      </p:pic>
      <p:sp>
        <p:nvSpPr>
          <p:cNvPr id="6" name="TextovéPole 5"/>
          <p:cNvSpPr txBox="1"/>
          <p:nvPr/>
        </p:nvSpPr>
        <p:spPr>
          <a:xfrm>
            <a:off x="2051720" y="692696"/>
            <a:ext cx="4824536" cy="523220"/>
          </a:xfrm>
          <a:prstGeom prst="rect">
            <a:avLst/>
          </a:prstGeom>
          <a:noFill/>
        </p:spPr>
        <p:txBody>
          <a:bodyPr wrap="square" rtlCol="0">
            <a:spAutoFit/>
          </a:bodyPr>
          <a:lstStyle/>
          <a:p>
            <a:pPr algn="ctr"/>
            <a:r>
              <a:rPr lang="cs-CZ" sz="2800" b="1" u="sng" dirty="0" smtClean="0">
                <a:solidFill>
                  <a:srgbClr val="8A9B48"/>
                </a:solidFill>
                <a:latin typeface="Book Antiqua" pitchFamily="18" charset="0"/>
              </a:rPr>
              <a:t>Balneo</a:t>
            </a:r>
          </a:p>
        </p:txBody>
      </p:sp>
      <p:sp>
        <p:nvSpPr>
          <p:cNvPr id="7" name="TextovéPole 6"/>
          <p:cNvSpPr txBox="1"/>
          <p:nvPr/>
        </p:nvSpPr>
        <p:spPr>
          <a:xfrm>
            <a:off x="323528" y="1196752"/>
            <a:ext cx="8352928" cy="923330"/>
          </a:xfrm>
          <a:prstGeom prst="rect">
            <a:avLst/>
          </a:prstGeom>
          <a:noFill/>
        </p:spPr>
        <p:txBody>
          <a:bodyPr wrap="square" rtlCol="0">
            <a:spAutoFit/>
          </a:bodyPr>
          <a:lstStyle/>
          <a:p>
            <a:pPr algn="just"/>
            <a:r>
              <a:rPr lang="cs-CZ" dirty="0" smtClean="0">
                <a:solidFill>
                  <a:srgbClr val="8A9B48"/>
                </a:solidFill>
              </a:rPr>
              <a:t>Balneoterapie působí proti svalové a kloubní únavě, křečím, bolestem hlavy, zad, stresu či celkovému přetížení organismu. Mezi nejznámější procedury balneo patří kosmetika, tělová ošetření, masáže…</a:t>
            </a:r>
          </a:p>
        </p:txBody>
      </p:sp>
      <p:pic>
        <p:nvPicPr>
          <p:cNvPr id="8" name="Obrázek 7" descr="balneo_03.jpg"/>
          <p:cNvPicPr>
            <a:picLocks noChangeAspect="1"/>
          </p:cNvPicPr>
          <p:nvPr/>
        </p:nvPicPr>
        <p:blipFill>
          <a:blip r:embed="rId5" cstate="print"/>
          <a:stretch>
            <a:fillRect/>
          </a:stretch>
        </p:blipFill>
        <p:spPr>
          <a:xfrm>
            <a:off x="323528" y="2204864"/>
            <a:ext cx="4572000" cy="3429000"/>
          </a:xfrm>
          <a:prstGeom prst="rect">
            <a:avLst/>
          </a:prstGeom>
        </p:spPr>
      </p:pic>
      <p:pic>
        <p:nvPicPr>
          <p:cNvPr id="9" name="Obrázek 8" descr="balneo_02.jpg"/>
          <p:cNvPicPr>
            <a:picLocks noChangeAspect="1"/>
          </p:cNvPicPr>
          <p:nvPr/>
        </p:nvPicPr>
        <p:blipFill>
          <a:blip r:embed="rId6" cstate="print"/>
          <a:stretch>
            <a:fillRect/>
          </a:stretch>
        </p:blipFill>
        <p:spPr>
          <a:xfrm>
            <a:off x="5220072" y="2204864"/>
            <a:ext cx="3528392" cy="345638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Pruh zelený.JPG"/>
          <p:cNvPicPr>
            <a:picLocks noChangeAspect="1" noChangeArrowheads="1"/>
          </p:cNvPicPr>
          <p:nvPr/>
        </p:nvPicPr>
        <p:blipFill>
          <a:blip r:embed="rId3" cstate="print"/>
          <a:srcRect/>
          <a:stretch>
            <a:fillRect/>
          </a:stretch>
        </p:blipFill>
        <p:spPr bwMode="auto">
          <a:xfrm>
            <a:off x="0" y="0"/>
            <a:ext cx="9144000" cy="642918"/>
          </a:xfrm>
          <a:prstGeom prst="rect">
            <a:avLst/>
          </a:prstGeom>
          <a:noFill/>
        </p:spPr>
      </p:pic>
      <p:pic>
        <p:nvPicPr>
          <p:cNvPr id="5" name="Picture 2" descr="D:\Pruh Saunatop wellness.JPG"/>
          <p:cNvPicPr>
            <a:picLocks noChangeAspect="1" noChangeArrowheads="1"/>
          </p:cNvPicPr>
          <p:nvPr/>
        </p:nvPicPr>
        <p:blipFill>
          <a:blip r:embed="rId4" cstate="print"/>
          <a:srcRect/>
          <a:stretch>
            <a:fillRect/>
          </a:stretch>
        </p:blipFill>
        <p:spPr bwMode="auto">
          <a:xfrm>
            <a:off x="0" y="5786454"/>
            <a:ext cx="9144000" cy="1071546"/>
          </a:xfrm>
          <a:prstGeom prst="rect">
            <a:avLst/>
          </a:prstGeom>
          <a:noFill/>
        </p:spPr>
      </p:pic>
      <p:sp>
        <p:nvSpPr>
          <p:cNvPr id="6" name="TextovéPole 5"/>
          <p:cNvSpPr txBox="1"/>
          <p:nvPr/>
        </p:nvSpPr>
        <p:spPr>
          <a:xfrm>
            <a:off x="2051720" y="692696"/>
            <a:ext cx="4824536" cy="523220"/>
          </a:xfrm>
          <a:prstGeom prst="rect">
            <a:avLst/>
          </a:prstGeom>
          <a:noFill/>
        </p:spPr>
        <p:txBody>
          <a:bodyPr wrap="square" rtlCol="0">
            <a:spAutoFit/>
          </a:bodyPr>
          <a:lstStyle/>
          <a:p>
            <a:pPr algn="ctr"/>
            <a:r>
              <a:rPr lang="cs-CZ" sz="2800" b="1" u="sng" dirty="0" smtClean="0">
                <a:solidFill>
                  <a:srgbClr val="8A9B48"/>
                </a:solidFill>
                <a:latin typeface="Book Antiqua" pitchFamily="18" charset="0"/>
              </a:rPr>
              <a:t>Kneippovy lázně</a:t>
            </a:r>
          </a:p>
        </p:txBody>
      </p:sp>
      <p:sp>
        <p:nvSpPr>
          <p:cNvPr id="7" name="TextovéPole 6"/>
          <p:cNvSpPr txBox="1"/>
          <p:nvPr/>
        </p:nvSpPr>
        <p:spPr>
          <a:xfrm>
            <a:off x="395536" y="1196752"/>
            <a:ext cx="8208912" cy="923330"/>
          </a:xfrm>
          <a:prstGeom prst="rect">
            <a:avLst/>
          </a:prstGeom>
          <a:noFill/>
        </p:spPr>
        <p:txBody>
          <a:bodyPr wrap="square" rtlCol="0">
            <a:spAutoFit/>
          </a:bodyPr>
          <a:lstStyle/>
          <a:p>
            <a:pPr algn="just"/>
            <a:r>
              <a:rPr lang="cs-CZ" dirty="0" smtClean="0">
                <a:solidFill>
                  <a:srgbClr val="8A9B48"/>
                </a:solidFill>
              </a:rPr>
              <a:t>Kneippovy lázně mohou být ve tvaru chodníku nebo kruhu, v němž se střídá studená a teplá voda. Zpestřením Kneippových lázní, může být LED osvětlení, vývěr vody, fontánka,…</a:t>
            </a:r>
          </a:p>
        </p:txBody>
      </p:sp>
      <p:pic>
        <p:nvPicPr>
          <p:cNvPr id="8" name="Obrázek 7" descr="kneippovy_lazne_01.jpg"/>
          <p:cNvPicPr>
            <a:picLocks noChangeAspect="1"/>
          </p:cNvPicPr>
          <p:nvPr/>
        </p:nvPicPr>
        <p:blipFill>
          <a:blip r:embed="rId5" cstate="print"/>
          <a:stretch>
            <a:fillRect/>
          </a:stretch>
        </p:blipFill>
        <p:spPr>
          <a:xfrm>
            <a:off x="323528" y="2348880"/>
            <a:ext cx="3960440" cy="3212976"/>
          </a:xfrm>
          <a:prstGeom prst="rect">
            <a:avLst/>
          </a:prstGeom>
        </p:spPr>
      </p:pic>
      <p:pic>
        <p:nvPicPr>
          <p:cNvPr id="9" name="Obrázek 8" descr="kneippovy_lazne_02.jpg"/>
          <p:cNvPicPr>
            <a:picLocks noChangeAspect="1"/>
          </p:cNvPicPr>
          <p:nvPr/>
        </p:nvPicPr>
        <p:blipFill>
          <a:blip r:embed="rId6" cstate="print"/>
          <a:stretch>
            <a:fillRect/>
          </a:stretch>
        </p:blipFill>
        <p:spPr>
          <a:xfrm>
            <a:off x="4572000" y="2348880"/>
            <a:ext cx="4320480" cy="321297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Pruh zelený.JPG"/>
          <p:cNvPicPr>
            <a:picLocks noChangeAspect="1" noChangeArrowheads="1"/>
          </p:cNvPicPr>
          <p:nvPr/>
        </p:nvPicPr>
        <p:blipFill>
          <a:blip r:embed="rId3" cstate="print"/>
          <a:srcRect/>
          <a:stretch>
            <a:fillRect/>
          </a:stretch>
        </p:blipFill>
        <p:spPr bwMode="auto">
          <a:xfrm>
            <a:off x="0" y="0"/>
            <a:ext cx="9144000" cy="642918"/>
          </a:xfrm>
          <a:prstGeom prst="rect">
            <a:avLst/>
          </a:prstGeom>
          <a:noFill/>
        </p:spPr>
      </p:pic>
      <p:pic>
        <p:nvPicPr>
          <p:cNvPr id="5" name="Picture 2" descr="D:\Pruh Saunatop wellness.JPG"/>
          <p:cNvPicPr>
            <a:picLocks noChangeAspect="1" noChangeArrowheads="1"/>
          </p:cNvPicPr>
          <p:nvPr/>
        </p:nvPicPr>
        <p:blipFill>
          <a:blip r:embed="rId4" cstate="print"/>
          <a:srcRect/>
          <a:stretch>
            <a:fillRect/>
          </a:stretch>
        </p:blipFill>
        <p:spPr bwMode="auto">
          <a:xfrm>
            <a:off x="0" y="5786454"/>
            <a:ext cx="9144000" cy="1071546"/>
          </a:xfrm>
          <a:prstGeom prst="rect">
            <a:avLst/>
          </a:prstGeom>
          <a:noFill/>
        </p:spPr>
      </p:pic>
      <p:sp>
        <p:nvSpPr>
          <p:cNvPr id="6" name="TextovéPole 5"/>
          <p:cNvSpPr txBox="1"/>
          <p:nvPr/>
        </p:nvSpPr>
        <p:spPr>
          <a:xfrm>
            <a:off x="2051720" y="692696"/>
            <a:ext cx="4824536" cy="523220"/>
          </a:xfrm>
          <a:prstGeom prst="rect">
            <a:avLst/>
          </a:prstGeom>
          <a:noFill/>
        </p:spPr>
        <p:txBody>
          <a:bodyPr wrap="square" rtlCol="0">
            <a:spAutoFit/>
          </a:bodyPr>
          <a:lstStyle/>
          <a:p>
            <a:pPr algn="ctr"/>
            <a:r>
              <a:rPr lang="cs-CZ" sz="2800" b="1" u="sng" dirty="0" smtClean="0">
                <a:solidFill>
                  <a:srgbClr val="8A9B48"/>
                </a:solidFill>
                <a:latin typeface="Book Antiqua" pitchFamily="18" charset="0"/>
              </a:rPr>
              <a:t>Sluneční louky</a:t>
            </a:r>
          </a:p>
        </p:txBody>
      </p:sp>
      <p:sp>
        <p:nvSpPr>
          <p:cNvPr id="7" name="TextovéPole 6"/>
          <p:cNvSpPr txBox="1"/>
          <p:nvPr/>
        </p:nvSpPr>
        <p:spPr>
          <a:xfrm>
            <a:off x="539552" y="1268760"/>
            <a:ext cx="7992888" cy="646331"/>
          </a:xfrm>
          <a:prstGeom prst="rect">
            <a:avLst/>
          </a:prstGeom>
          <a:noFill/>
        </p:spPr>
        <p:txBody>
          <a:bodyPr wrap="square" rtlCol="0">
            <a:spAutoFit/>
          </a:bodyPr>
          <a:lstStyle/>
          <a:p>
            <a:pPr algn="just"/>
            <a:r>
              <a:rPr lang="cs-CZ" dirty="0" smtClean="0">
                <a:solidFill>
                  <a:srgbClr val="8A9B48"/>
                </a:solidFill>
              </a:rPr>
              <a:t>Sluneční louky jsou závěsné infrazářiče, které způsobují lehké opálení pokožky a zároveň mají pozitivní účinek na organismus.</a:t>
            </a:r>
          </a:p>
        </p:txBody>
      </p:sp>
      <p:pic>
        <p:nvPicPr>
          <p:cNvPr id="8" name="Obrázek 7" descr="slunecni_louky_01.jpg"/>
          <p:cNvPicPr>
            <a:picLocks noChangeAspect="1"/>
          </p:cNvPicPr>
          <p:nvPr/>
        </p:nvPicPr>
        <p:blipFill>
          <a:blip r:embed="rId5" cstate="print"/>
          <a:stretch>
            <a:fillRect/>
          </a:stretch>
        </p:blipFill>
        <p:spPr>
          <a:xfrm>
            <a:off x="539552" y="2060848"/>
            <a:ext cx="3456384" cy="3456384"/>
          </a:xfrm>
          <a:prstGeom prst="rect">
            <a:avLst/>
          </a:prstGeom>
        </p:spPr>
      </p:pic>
      <p:pic>
        <p:nvPicPr>
          <p:cNvPr id="9" name="Obrázek 8" descr="slunecni_louky_02.jpg"/>
          <p:cNvPicPr>
            <a:picLocks noChangeAspect="1"/>
          </p:cNvPicPr>
          <p:nvPr/>
        </p:nvPicPr>
        <p:blipFill>
          <a:blip r:embed="rId6" cstate="print"/>
          <a:stretch>
            <a:fillRect/>
          </a:stretch>
        </p:blipFill>
        <p:spPr>
          <a:xfrm>
            <a:off x="4499992" y="2060848"/>
            <a:ext cx="4188668" cy="345638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Pruh Saunatop wellness.JPG"/>
          <p:cNvPicPr>
            <a:picLocks noChangeAspect="1" noChangeArrowheads="1"/>
          </p:cNvPicPr>
          <p:nvPr/>
        </p:nvPicPr>
        <p:blipFill>
          <a:blip r:embed="rId3" cstate="print"/>
          <a:srcRect/>
          <a:stretch>
            <a:fillRect/>
          </a:stretch>
        </p:blipFill>
        <p:spPr bwMode="auto">
          <a:xfrm>
            <a:off x="0" y="5786454"/>
            <a:ext cx="9144000" cy="1071546"/>
          </a:xfrm>
          <a:prstGeom prst="rect">
            <a:avLst/>
          </a:prstGeom>
          <a:noFill/>
        </p:spPr>
      </p:pic>
      <p:sp>
        <p:nvSpPr>
          <p:cNvPr id="5" name="TextovéPole 4"/>
          <p:cNvSpPr txBox="1"/>
          <p:nvPr/>
        </p:nvSpPr>
        <p:spPr>
          <a:xfrm>
            <a:off x="4716016" y="6093296"/>
            <a:ext cx="4104456" cy="461665"/>
          </a:xfrm>
          <a:prstGeom prst="rect">
            <a:avLst/>
          </a:prstGeom>
          <a:noFill/>
        </p:spPr>
        <p:txBody>
          <a:bodyPr wrap="square" rtlCol="0">
            <a:spAutoFit/>
          </a:bodyPr>
          <a:lstStyle/>
          <a:p>
            <a:pPr algn="ctr"/>
            <a:r>
              <a:rPr lang="cs-CZ" sz="2400" b="1" dirty="0" smtClean="0">
                <a:solidFill>
                  <a:schemeClr val="bg1"/>
                </a:solidFill>
                <a:latin typeface="Book Antiqua" pitchFamily="18" charset="0"/>
                <a:cs typeface="Courier New" pitchFamily="49" charset="0"/>
              </a:rPr>
              <a:t>Sauny</a:t>
            </a:r>
            <a:endParaRPr lang="cs-CZ" sz="2400" b="1" dirty="0" smtClean="0">
              <a:solidFill>
                <a:schemeClr val="bg1"/>
              </a:solidFill>
              <a:latin typeface="Book Antiqua" pitchFamily="18" charset="0"/>
              <a:ea typeface="+mj-ea"/>
              <a:cs typeface="Courier New" pitchFamily="49" charset="0"/>
            </a:endParaRPr>
          </a:p>
        </p:txBody>
      </p:sp>
      <p:pic>
        <p:nvPicPr>
          <p:cNvPr id="6" name="Picture 3" descr="D:\Pruh zelený.JPG"/>
          <p:cNvPicPr>
            <a:picLocks noChangeAspect="1" noChangeArrowheads="1"/>
          </p:cNvPicPr>
          <p:nvPr/>
        </p:nvPicPr>
        <p:blipFill>
          <a:blip r:embed="rId4" cstate="print"/>
          <a:srcRect/>
          <a:stretch>
            <a:fillRect/>
          </a:stretch>
        </p:blipFill>
        <p:spPr bwMode="auto">
          <a:xfrm>
            <a:off x="0" y="0"/>
            <a:ext cx="9144000" cy="642918"/>
          </a:xfrm>
          <a:prstGeom prst="rect">
            <a:avLst/>
          </a:prstGeom>
          <a:noFill/>
        </p:spPr>
      </p:pic>
      <p:sp>
        <p:nvSpPr>
          <p:cNvPr id="7" name="TextovéPole 6"/>
          <p:cNvSpPr txBox="1"/>
          <p:nvPr/>
        </p:nvSpPr>
        <p:spPr>
          <a:xfrm>
            <a:off x="2339752" y="836712"/>
            <a:ext cx="4392488" cy="523220"/>
          </a:xfrm>
          <a:prstGeom prst="rect">
            <a:avLst/>
          </a:prstGeom>
          <a:noFill/>
        </p:spPr>
        <p:txBody>
          <a:bodyPr wrap="square" rtlCol="0">
            <a:spAutoFit/>
          </a:bodyPr>
          <a:lstStyle/>
          <a:p>
            <a:pPr algn="ctr"/>
            <a:r>
              <a:rPr lang="cs-CZ" sz="2800" b="1" u="sng" dirty="0" smtClean="0">
                <a:solidFill>
                  <a:srgbClr val="8A9B48"/>
                </a:solidFill>
                <a:latin typeface="Book Antiqua" pitchFamily="18" charset="0"/>
              </a:rPr>
              <a:t>Sauna</a:t>
            </a:r>
            <a:r>
              <a:rPr lang="cs-CZ" dirty="0" smtClean="0"/>
              <a:t> </a:t>
            </a:r>
            <a:r>
              <a:rPr lang="cs-CZ" sz="2800" b="1" u="sng" dirty="0" smtClean="0">
                <a:solidFill>
                  <a:srgbClr val="8A9B48"/>
                </a:solidFill>
                <a:latin typeface="Book Antiqua" pitchFamily="18" charset="0"/>
              </a:rPr>
              <a:t>Top Optimum</a:t>
            </a:r>
          </a:p>
        </p:txBody>
      </p:sp>
      <p:sp>
        <p:nvSpPr>
          <p:cNvPr id="9" name="TextovéPole 8"/>
          <p:cNvSpPr txBox="1"/>
          <p:nvPr/>
        </p:nvSpPr>
        <p:spPr>
          <a:xfrm>
            <a:off x="323528" y="1340768"/>
            <a:ext cx="8496944" cy="923330"/>
          </a:xfrm>
          <a:prstGeom prst="rect">
            <a:avLst/>
          </a:prstGeom>
          <a:noFill/>
        </p:spPr>
        <p:txBody>
          <a:bodyPr wrap="square" rtlCol="0">
            <a:spAutoFit/>
          </a:bodyPr>
          <a:lstStyle/>
          <a:p>
            <a:pPr algn="just"/>
            <a:r>
              <a:rPr lang="cs-CZ" dirty="0" smtClean="0">
                <a:solidFill>
                  <a:srgbClr val="8A9B48"/>
                </a:solidFill>
              </a:rPr>
              <a:t>Název sauny přesně vystihuje vyvážené řešení komfortu a ceny pro ty, jenž se rozhodli pro zlatou střední cestu. Dřevěné dveře s dlouhým dvojitým sklem Vás budou lákat do příjemně řešeného interiéru.</a:t>
            </a:r>
          </a:p>
        </p:txBody>
      </p:sp>
      <p:pic>
        <p:nvPicPr>
          <p:cNvPr id="10" name="Obrázek 9" descr="top_optimum_velka.jpg"/>
          <p:cNvPicPr>
            <a:picLocks noChangeAspect="1"/>
          </p:cNvPicPr>
          <p:nvPr/>
        </p:nvPicPr>
        <p:blipFill>
          <a:blip r:embed="rId5" cstate="print"/>
          <a:stretch>
            <a:fillRect/>
          </a:stretch>
        </p:blipFill>
        <p:spPr>
          <a:xfrm>
            <a:off x="899592" y="2348880"/>
            <a:ext cx="7488832" cy="3223743"/>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Pruh Saunatop wellness.JPG"/>
          <p:cNvPicPr>
            <a:picLocks noChangeAspect="1" noChangeArrowheads="1"/>
          </p:cNvPicPr>
          <p:nvPr/>
        </p:nvPicPr>
        <p:blipFill>
          <a:blip r:embed="rId3" cstate="print"/>
          <a:srcRect/>
          <a:stretch>
            <a:fillRect/>
          </a:stretch>
        </p:blipFill>
        <p:spPr bwMode="auto">
          <a:xfrm>
            <a:off x="0" y="5786454"/>
            <a:ext cx="9144000" cy="1071546"/>
          </a:xfrm>
          <a:prstGeom prst="rect">
            <a:avLst/>
          </a:prstGeom>
          <a:noFill/>
        </p:spPr>
      </p:pic>
      <p:pic>
        <p:nvPicPr>
          <p:cNvPr id="5" name="Picture 3" descr="D:\Pruh zelený.JPG"/>
          <p:cNvPicPr>
            <a:picLocks noChangeAspect="1" noChangeArrowheads="1"/>
          </p:cNvPicPr>
          <p:nvPr/>
        </p:nvPicPr>
        <p:blipFill>
          <a:blip r:embed="rId4" cstate="print"/>
          <a:srcRect/>
          <a:stretch>
            <a:fillRect/>
          </a:stretch>
        </p:blipFill>
        <p:spPr bwMode="auto">
          <a:xfrm>
            <a:off x="0" y="0"/>
            <a:ext cx="9144000" cy="642918"/>
          </a:xfrm>
          <a:prstGeom prst="rect">
            <a:avLst/>
          </a:prstGeom>
          <a:noFill/>
        </p:spPr>
      </p:pic>
      <p:sp>
        <p:nvSpPr>
          <p:cNvPr id="6" name="TextovéPole 5"/>
          <p:cNvSpPr txBox="1"/>
          <p:nvPr/>
        </p:nvSpPr>
        <p:spPr>
          <a:xfrm>
            <a:off x="2339752" y="764704"/>
            <a:ext cx="4392488" cy="523220"/>
          </a:xfrm>
          <a:prstGeom prst="rect">
            <a:avLst/>
          </a:prstGeom>
          <a:noFill/>
        </p:spPr>
        <p:txBody>
          <a:bodyPr wrap="square" rtlCol="0">
            <a:spAutoFit/>
          </a:bodyPr>
          <a:lstStyle/>
          <a:p>
            <a:pPr algn="ctr"/>
            <a:r>
              <a:rPr lang="cs-CZ" sz="2800" b="1" u="sng" dirty="0" smtClean="0">
                <a:solidFill>
                  <a:srgbClr val="8A9B48"/>
                </a:solidFill>
                <a:latin typeface="Book Antiqua" pitchFamily="18" charset="0"/>
              </a:rPr>
              <a:t>Reference</a:t>
            </a:r>
          </a:p>
        </p:txBody>
      </p:sp>
      <p:sp>
        <p:nvSpPr>
          <p:cNvPr id="7" name="TextovéPole 6"/>
          <p:cNvSpPr txBox="1"/>
          <p:nvPr/>
        </p:nvSpPr>
        <p:spPr>
          <a:xfrm>
            <a:off x="323528" y="1412776"/>
            <a:ext cx="4752528" cy="5078313"/>
          </a:xfrm>
          <a:prstGeom prst="rect">
            <a:avLst/>
          </a:prstGeom>
          <a:noFill/>
        </p:spPr>
        <p:txBody>
          <a:bodyPr wrap="square" rtlCol="0">
            <a:spAutoFit/>
          </a:bodyPr>
          <a:lstStyle/>
          <a:p>
            <a:r>
              <a:rPr lang="cs-CZ" dirty="0" smtClean="0">
                <a:solidFill>
                  <a:srgbClr val="8A9B48"/>
                </a:solidFill>
              </a:rPr>
              <a:t>Buddha Bar Hotel  Praha</a:t>
            </a:r>
          </a:p>
          <a:p>
            <a:r>
              <a:rPr lang="cs-CZ" dirty="0" smtClean="0">
                <a:solidFill>
                  <a:srgbClr val="8A9B48"/>
                </a:solidFill>
              </a:rPr>
              <a:t>Sportcentrum Romana  Šebrleho, Praha</a:t>
            </a:r>
          </a:p>
          <a:p>
            <a:r>
              <a:rPr lang="cs-CZ" dirty="0" smtClean="0">
                <a:solidFill>
                  <a:srgbClr val="8A9B48"/>
                </a:solidFill>
              </a:rPr>
              <a:t>GRANDHOTEL PUPP - Karlovy Vary</a:t>
            </a:r>
          </a:p>
          <a:p>
            <a:r>
              <a:rPr lang="cs-CZ" dirty="0" smtClean="0">
                <a:solidFill>
                  <a:srgbClr val="8A9B48"/>
                </a:solidFill>
              </a:rPr>
              <a:t>Hotel Rocco Forte Sv. Tomáš, Praha 1</a:t>
            </a:r>
          </a:p>
          <a:p>
            <a:r>
              <a:rPr lang="cs-CZ" dirty="0" smtClean="0">
                <a:solidFill>
                  <a:srgbClr val="8A9B48"/>
                </a:solidFill>
              </a:rPr>
              <a:t>Volcano Health Club, Praha 5</a:t>
            </a:r>
          </a:p>
          <a:p>
            <a:r>
              <a:rPr lang="cs-CZ" dirty="0" smtClean="0">
                <a:solidFill>
                  <a:srgbClr val="8A9B48"/>
                </a:solidFill>
              </a:rPr>
              <a:t>Hotel Filipov, Filipovo údolí 44, Javorník</a:t>
            </a:r>
          </a:p>
          <a:p>
            <a:r>
              <a:rPr lang="cs-CZ" dirty="0" smtClean="0">
                <a:solidFill>
                  <a:srgbClr val="8A9B48"/>
                </a:solidFill>
              </a:rPr>
              <a:t>Sport centrum Viktoria, Brno</a:t>
            </a:r>
          </a:p>
          <a:p>
            <a:r>
              <a:rPr lang="cs-CZ" dirty="0" smtClean="0">
                <a:solidFill>
                  <a:srgbClr val="8A9B48"/>
                </a:solidFill>
              </a:rPr>
              <a:t>Hotel Jana, Přerov</a:t>
            </a:r>
          </a:p>
          <a:p>
            <a:r>
              <a:rPr lang="cs-CZ" dirty="0" smtClean="0">
                <a:solidFill>
                  <a:srgbClr val="8A9B48"/>
                </a:solidFill>
              </a:rPr>
              <a:t>REKREAČNÍ STŘEDISKO PARLAMENTU ČR - Lipnice nad Sázavou</a:t>
            </a:r>
          </a:p>
          <a:p>
            <a:r>
              <a:rPr lang="cs-CZ" dirty="0" smtClean="0">
                <a:solidFill>
                  <a:srgbClr val="8A9B48"/>
                </a:solidFill>
              </a:rPr>
              <a:t>HOTEL ALCRON - Praha 1</a:t>
            </a:r>
          </a:p>
          <a:p>
            <a:r>
              <a:rPr lang="cs-CZ" dirty="0" smtClean="0">
                <a:solidFill>
                  <a:srgbClr val="8A9B48"/>
                </a:solidFill>
              </a:rPr>
              <a:t>ČESKÉ VELVYSLANECTVÍ – Budapešť</a:t>
            </a:r>
          </a:p>
          <a:p>
            <a:r>
              <a:rPr lang="cs-CZ" dirty="0" smtClean="0">
                <a:solidFill>
                  <a:srgbClr val="8A9B48"/>
                </a:solidFill>
              </a:rPr>
              <a:t>CENTRUM BABYLON – Liberec</a:t>
            </a:r>
          </a:p>
          <a:p>
            <a:r>
              <a:rPr lang="cs-CZ" dirty="0" smtClean="0">
                <a:solidFill>
                  <a:srgbClr val="8A9B48"/>
                </a:solidFill>
              </a:rPr>
              <a:t>FOTBALOVÝ KLUB - Teplice</a:t>
            </a:r>
          </a:p>
          <a:p>
            <a:r>
              <a:rPr lang="cs-CZ" dirty="0" smtClean="0">
                <a:solidFill>
                  <a:srgbClr val="8A9B48"/>
                </a:solidFill>
              </a:rPr>
              <a:t>…..a mnoho dalších…</a:t>
            </a:r>
          </a:p>
          <a:p>
            <a:endParaRPr lang="cs-CZ" dirty="0" smtClean="0">
              <a:solidFill>
                <a:srgbClr val="8A9B48"/>
              </a:solidFill>
            </a:endParaRPr>
          </a:p>
          <a:p>
            <a:endParaRPr lang="cs-CZ" dirty="0" smtClean="0">
              <a:solidFill>
                <a:srgbClr val="8A9B48"/>
              </a:solidFill>
            </a:endParaRPr>
          </a:p>
          <a:p>
            <a:endParaRPr lang="cs-CZ" dirty="0">
              <a:solidFill>
                <a:srgbClr val="8A9B48"/>
              </a:solidFill>
            </a:endParaRPr>
          </a:p>
        </p:txBody>
      </p:sp>
      <p:pic>
        <p:nvPicPr>
          <p:cNvPr id="4098" name="Picture 2"/>
          <p:cNvPicPr>
            <a:picLocks noChangeAspect="1" noChangeArrowheads="1"/>
          </p:cNvPicPr>
          <p:nvPr/>
        </p:nvPicPr>
        <p:blipFill>
          <a:blip r:embed="rId5" cstate="print"/>
          <a:srcRect/>
          <a:stretch>
            <a:fillRect/>
          </a:stretch>
        </p:blipFill>
        <p:spPr bwMode="auto">
          <a:xfrm>
            <a:off x="5076056" y="1484784"/>
            <a:ext cx="3384376" cy="3960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Pruh Saunatop wellness.JPG"/>
          <p:cNvPicPr>
            <a:picLocks noChangeAspect="1" noChangeArrowheads="1"/>
          </p:cNvPicPr>
          <p:nvPr/>
        </p:nvPicPr>
        <p:blipFill>
          <a:blip r:embed="rId3" cstate="print"/>
          <a:srcRect/>
          <a:stretch>
            <a:fillRect/>
          </a:stretch>
        </p:blipFill>
        <p:spPr bwMode="auto">
          <a:xfrm>
            <a:off x="0" y="5786454"/>
            <a:ext cx="9144000" cy="1071546"/>
          </a:xfrm>
          <a:prstGeom prst="rect">
            <a:avLst/>
          </a:prstGeom>
          <a:noFill/>
        </p:spPr>
      </p:pic>
      <p:sp>
        <p:nvSpPr>
          <p:cNvPr id="5" name="TextovéPole 4"/>
          <p:cNvSpPr txBox="1"/>
          <p:nvPr/>
        </p:nvSpPr>
        <p:spPr>
          <a:xfrm>
            <a:off x="4716016" y="6093296"/>
            <a:ext cx="4104456" cy="461665"/>
          </a:xfrm>
          <a:prstGeom prst="rect">
            <a:avLst/>
          </a:prstGeom>
          <a:noFill/>
        </p:spPr>
        <p:txBody>
          <a:bodyPr wrap="square" rtlCol="0">
            <a:spAutoFit/>
          </a:bodyPr>
          <a:lstStyle/>
          <a:p>
            <a:pPr algn="ctr"/>
            <a:r>
              <a:rPr lang="cs-CZ" sz="2400" b="1" dirty="0" smtClean="0">
                <a:solidFill>
                  <a:schemeClr val="bg1"/>
                </a:solidFill>
                <a:latin typeface="Book Antiqua" pitchFamily="18" charset="0"/>
                <a:cs typeface="Courier New" pitchFamily="49" charset="0"/>
              </a:rPr>
              <a:t>Sauny</a:t>
            </a:r>
            <a:endParaRPr lang="cs-CZ" sz="2400" b="1" dirty="0" smtClean="0">
              <a:solidFill>
                <a:schemeClr val="bg1"/>
              </a:solidFill>
              <a:latin typeface="Book Antiqua" pitchFamily="18" charset="0"/>
              <a:ea typeface="+mj-ea"/>
              <a:cs typeface="Courier New" pitchFamily="49" charset="0"/>
            </a:endParaRPr>
          </a:p>
        </p:txBody>
      </p:sp>
      <p:pic>
        <p:nvPicPr>
          <p:cNvPr id="6" name="Picture 3" descr="D:\Pruh zelený.JPG"/>
          <p:cNvPicPr>
            <a:picLocks noChangeAspect="1" noChangeArrowheads="1"/>
          </p:cNvPicPr>
          <p:nvPr/>
        </p:nvPicPr>
        <p:blipFill>
          <a:blip r:embed="rId4" cstate="print"/>
          <a:srcRect/>
          <a:stretch>
            <a:fillRect/>
          </a:stretch>
        </p:blipFill>
        <p:spPr bwMode="auto">
          <a:xfrm>
            <a:off x="0" y="0"/>
            <a:ext cx="9144000" cy="642918"/>
          </a:xfrm>
          <a:prstGeom prst="rect">
            <a:avLst/>
          </a:prstGeom>
          <a:noFill/>
        </p:spPr>
      </p:pic>
      <p:sp>
        <p:nvSpPr>
          <p:cNvPr id="7" name="TextovéPole 6"/>
          <p:cNvSpPr txBox="1"/>
          <p:nvPr/>
        </p:nvSpPr>
        <p:spPr>
          <a:xfrm>
            <a:off x="2483768" y="692696"/>
            <a:ext cx="4608512" cy="523220"/>
          </a:xfrm>
          <a:prstGeom prst="rect">
            <a:avLst/>
          </a:prstGeom>
          <a:noFill/>
        </p:spPr>
        <p:txBody>
          <a:bodyPr wrap="square" rtlCol="0">
            <a:spAutoFit/>
          </a:bodyPr>
          <a:lstStyle/>
          <a:p>
            <a:pPr algn="ctr"/>
            <a:r>
              <a:rPr lang="cs-CZ" sz="2800" b="1" u="sng" dirty="0" smtClean="0">
                <a:solidFill>
                  <a:srgbClr val="8A9B48"/>
                </a:solidFill>
                <a:latin typeface="Book Antiqua" pitchFamily="18" charset="0"/>
              </a:rPr>
              <a:t>Sauna</a:t>
            </a:r>
            <a:r>
              <a:rPr lang="cs-CZ" dirty="0" smtClean="0"/>
              <a:t> </a:t>
            </a:r>
            <a:r>
              <a:rPr lang="cs-CZ" sz="2800" b="1" u="sng" dirty="0" smtClean="0">
                <a:solidFill>
                  <a:srgbClr val="8A9B48"/>
                </a:solidFill>
                <a:latin typeface="Book Antiqua" pitchFamily="18" charset="0"/>
              </a:rPr>
              <a:t>Creative</a:t>
            </a:r>
          </a:p>
        </p:txBody>
      </p:sp>
      <p:sp>
        <p:nvSpPr>
          <p:cNvPr id="8" name="TextovéPole 7"/>
          <p:cNvSpPr txBox="1"/>
          <p:nvPr/>
        </p:nvSpPr>
        <p:spPr>
          <a:xfrm>
            <a:off x="611560" y="1268760"/>
            <a:ext cx="8064896" cy="646331"/>
          </a:xfrm>
          <a:prstGeom prst="rect">
            <a:avLst/>
          </a:prstGeom>
          <a:noFill/>
        </p:spPr>
        <p:txBody>
          <a:bodyPr wrap="square" rtlCol="0">
            <a:spAutoFit/>
          </a:bodyPr>
          <a:lstStyle/>
          <a:p>
            <a:pPr algn="just"/>
            <a:r>
              <a:rPr lang="cs-CZ" dirty="0" smtClean="0">
                <a:solidFill>
                  <a:srgbClr val="8A9B48"/>
                </a:solidFill>
              </a:rPr>
              <a:t>Sauna CREATIVE se stala "vlajkovou lodí" nabídky firmy SaunaTop Wellness. Je ukázkou maximální technické dovednosti a moderního designu.. </a:t>
            </a:r>
          </a:p>
        </p:txBody>
      </p:sp>
      <p:pic>
        <p:nvPicPr>
          <p:cNvPr id="9" name="Obrázek 8" descr="creat1.jpg"/>
          <p:cNvPicPr>
            <a:picLocks noChangeAspect="1"/>
          </p:cNvPicPr>
          <p:nvPr/>
        </p:nvPicPr>
        <p:blipFill>
          <a:blip r:embed="rId5" cstate="print"/>
          <a:stretch>
            <a:fillRect/>
          </a:stretch>
        </p:blipFill>
        <p:spPr>
          <a:xfrm>
            <a:off x="251520" y="2132857"/>
            <a:ext cx="2376264" cy="3168352"/>
          </a:xfrm>
          <a:prstGeom prst="rect">
            <a:avLst/>
          </a:prstGeom>
        </p:spPr>
      </p:pic>
      <p:pic>
        <p:nvPicPr>
          <p:cNvPr id="10" name="Obrázek 9" descr="creat2.jpg"/>
          <p:cNvPicPr>
            <a:picLocks noChangeAspect="1"/>
          </p:cNvPicPr>
          <p:nvPr/>
        </p:nvPicPr>
        <p:blipFill>
          <a:blip r:embed="rId6" cstate="print"/>
          <a:stretch>
            <a:fillRect/>
          </a:stretch>
        </p:blipFill>
        <p:spPr>
          <a:xfrm>
            <a:off x="6516216" y="2132856"/>
            <a:ext cx="2376264" cy="3168353"/>
          </a:xfrm>
          <a:prstGeom prst="rect">
            <a:avLst/>
          </a:prstGeom>
        </p:spPr>
      </p:pic>
      <p:pic>
        <p:nvPicPr>
          <p:cNvPr id="11" name="Obrázek 10" descr="creat3.jpg"/>
          <p:cNvPicPr>
            <a:picLocks noChangeAspect="1"/>
          </p:cNvPicPr>
          <p:nvPr/>
        </p:nvPicPr>
        <p:blipFill>
          <a:blip r:embed="rId7" cstate="print"/>
          <a:stretch>
            <a:fillRect/>
          </a:stretch>
        </p:blipFill>
        <p:spPr>
          <a:xfrm>
            <a:off x="2915816" y="2132856"/>
            <a:ext cx="3344192" cy="316835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Pruh Saunatop wellness.JPG"/>
          <p:cNvPicPr>
            <a:picLocks noChangeAspect="1" noChangeArrowheads="1"/>
          </p:cNvPicPr>
          <p:nvPr/>
        </p:nvPicPr>
        <p:blipFill>
          <a:blip r:embed="rId3" cstate="print"/>
          <a:srcRect/>
          <a:stretch>
            <a:fillRect/>
          </a:stretch>
        </p:blipFill>
        <p:spPr bwMode="auto">
          <a:xfrm>
            <a:off x="0" y="5786454"/>
            <a:ext cx="9144000" cy="1071546"/>
          </a:xfrm>
          <a:prstGeom prst="rect">
            <a:avLst/>
          </a:prstGeom>
          <a:noFill/>
        </p:spPr>
      </p:pic>
      <p:sp>
        <p:nvSpPr>
          <p:cNvPr id="5" name="TextovéPole 4"/>
          <p:cNvSpPr txBox="1"/>
          <p:nvPr/>
        </p:nvSpPr>
        <p:spPr>
          <a:xfrm>
            <a:off x="4716016" y="6093296"/>
            <a:ext cx="4104456" cy="461665"/>
          </a:xfrm>
          <a:prstGeom prst="rect">
            <a:avLst/>
          </a:prstGeom>
          <a:noFill/>
        </p:spPr>
        <p:txBody>
          <a:bodyPr wrap="square" rtlCol="0">
            <a:spAutoFit/>
          </a:bodyPr>
          <a:lstStyle/>
          <a:p>
            <a:pPr algn="ctr"/>
            <a:r>
              <a:rPr lang="cs-CZ" sz="2400" b="1" dirty="0" smtClean="0">
                <a:solidFill>
                  <a:schemeClr val="bg1"/>
                </a:solidFill>
                <a:latin typeface="Book Antiqua" pitchFamily="18" charset="0"/>
                <a:cs typeface="Courier New" pitchFamily="49" charset="0"/>
              </a:rPr>
              <a:t>Sauny</a:t>
            </a:r>
            <a:endParaRPr lang="cs-CZ" sz="2400" b="1" dirty="0" smtClean="0">
              <a:solidFill>
                <a:schemeClr val="bg1"/>
              </a:solidFill>
              <a:latin typeface="Book Antiqua" pitchFamily="18" charset="0"/>
              <a:ea typeface="+mj-ea"/>
              <a:cs typeface="Courier New" pitchFamily="49" charset="0"/>
            </a:endParaRPr>
          </a:p>
        </p:txBody>
      </p:sp>
      <p:pic>
        <p:nvPicPr>
          <p:cNvPr id="6" name="Picture 3" descr="D:\Pruh zelený.JPG"/>
          <p:cNvPicPr>
            <a:picLocks noChangeAspect="1" noChangeArrowheads="1"/>
          </p:cNvPicPr>
          <p:nvPr/>
        </p:nvPicPr>
        <p:blipFill>
          <a:blip r:embed="rId4" cstate="print"/>
          <a:srcRect/>
          <a:stretch>
            <a:fillRect/>
          </a:stretch>
        </p:blipFill>
        <p:spPr bwMode="auto">
          <a:xfrm>
            <a:off x="0" y="0"/>
            <a:ext cx="9144000" cy="642918"/>
          </a:xfrm>
          <a:prstGeom prst="rect">
            <a:avLst/>
          </a:prstGeom>
          <a:noFill/>
        </p:spPr>
      </p:pic>
      <p:sp>
        <p:nvSpPr>
          <p:cNvPr id="7" name="TextovéPole 6"/>
          <p:cNvSpPr txBox="1"/>
          <p:nvPr/>
        </p:nvSpPr>
        <p:spPr>
          <a:xfrm>
            <a:off x="2483768" y="764704"/>
            <a:ext cx="3960440" cy="523220"/>
          </a:xfrm>
          <a:prstGeom prst="rect">
            <a:avLst/>
          </a:prstGeom>
          <a:noFill/>
        </p:spPr>
        <p:txBody>
          <a:bodyPr wrap="square" rtlCol="0">
            <a:spAutoFit/>
          </a:bodyPr>
          <a:lstStyle/>
          <a:p>
            <a:pPr algn="ctr"/>
            <a:r>
              <a:rPr lang="cs-CZ" sz="2800" b="1" u="sng" dirty="0" smtClean="0">
                <a:solidFill>
                  <a:srgbClr val="8A9B48"/>
                </a:solidFill>
                <a:latin typeface="Book Antiqua" pitchFamily="18" charset="0"/>
              </a:rPr>
              <a:t>Sauna</a:t>
            </a:r>
            <a:r>
              <a:rPr lang="cs-CZ" dirty="0" smtClean="0"/>
              <a:t> </a:t>
            </a:r>
            <a:r>
              <a:rPr lang="cs-CZ" sz="2800" b="1" u="sng" dirty="0" smtClean="0">
                <a:solidFill>
                  <a:srgbClr val="8A9B48"/>
                </a:solidFill>
                <a:latin typeface="Book Antiqua" pitchFamily="18" charset="0"/>
              </a:rPr>
              <a:t>Top</a:t>
            </a:r>
            <a:r>
              <a:rPr lang="cs-CZ" dirty="0" smtClean="0"/>
              <a:t> </a:t>
            </a:r>
            <a:r>
              <a:rPr lang="cs-CZ" sz="2800" b="1" u="sng" dirty="0" smtClean="0">
                <a:solidFill>
                  <a:srgbClr val="8A9B48"/>
                </a:solidFill>
                <a:latin typeface="Book Antiqua" pitchFamily="18" charset="0"/>
              </a:rPr>
              <a:t>Karat</a:t>
            </a:r>
          </a:p>
        </p:txBody>
      </p:sp>
      <p:sp>
        <p:nvSpPr>
          <p:cNvPr id="8" name="TextovéPole 7"/>
          <p:cNvSpPr txBox="1"/>
          <p:nvPr/>
        </p:nvSpPr>
        <p:spPr>
          <a:xfrm>
            <a:off x="539552" y="1340768"/>
            <a:ext cx="8064896" cy="923330"/>
          </a:xfrm>
          <a:prstGeom prst="rect">
            <a:avLst/>
          </a:prstGeom>
          <a:noFill/>
        </p:spPr>
        <p:txBody>
          <a:bodyPr wrap="square" rtlCol="0">
            <a:spAutoFit/>
          </a:bodyPr>
          <a:lstStyle/>
          <a:p>
            <a:pPr algn="just"/>
            <a:r>
              <a:rPr lang="cs-CZ" dirty="0" smtClean="0">
                <a:solidFill>
                  <a:srgbClr val="8A9B48"/>
                </a:solidFill>
              </a:rPr>
              <a:t>Luxusní sauna KARAT se honosí polohovací lavicí, celoskleněnými tónovanými dveřmi či relaxačním světlem LUMINUS, které Vás naladí dle zvolené kombinace barev do různých duševních poloh. </a:t>
            </a:r>
          </a:p>
        </p:txBody>
      </p:sp>
      <p:pic>
        <p:nvPicPr>
          <p:cNvPr id="9" name="Obrázek 8" descr="top-karat-01.jpg"/>
          <p:cNvPicPr>
            <a:picLocks noChangeAspect="1"/>
          </p:cNvPicPr>
          <p:nvPr/>
        </p:nvPicPr>
        <p:blipFill>
          <a:blip r:embed="rId5" cstate="print"/>
          <a:stretch>
            <a:fillRect/>
          </a:stretch>
        </p:blipFill>
        <p:spPr>
          <a:xfrm>
            <a:off x="899592" y="2348880"/>
            <a:ext cx="7560840" cy="316737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Pruh Saunatop wellness.JPG"/>
          <p:cNvPicPr>
            <a:picLocks noChangeAspect="1" noChangeArrowheads="1"/>
          </p:cNvPicPr>
          <p:nvPr/>
        </p:nvPicPr>
        <p:blipFill>
          <a:blip r:embed="rId3" cstate="print"/>
          <a:srcRect/>
          <a:stretch>
            <a:fillRect/>
          </a:stretch>
        </p:blipFill>
        <p:spPr bwMode="auto">
          <a:xfrm>
            <a:off x="0" y="5786454"/>
            <a:ext cx="9144000" cy="1071546"/>
          </a:xfrm>
          <a:prstGeom prst="rect">
            <a:avLst/>
          </a:prstGeom>
          <a:noFill/>
        </p:spPr>
      </p:pic>
      <p:sp>
        <p:nvSpPr>
          <p:cNvPr id="5" name="TextovéPole 4"/>
          <p:cNvSpPr txBox="1"/>
          <p:nvPr/>
        </p:nvSpPr>
        <p:spPr>
          <a:xfrm>
            <a:off x="4716016" y="6093296"/>
            <a:ext cx="4104456" cy="461665"/>
          </a:xfrm>
          <a:prstGeom prst="rect">
            <a:avLst/>
          </a:prstGeom>
          <a:noFill/>
        </p:spPr>
        <p:txBody>
          <a:bodyPr wrap="square" rtlCol="0">
            <a:spAutoFit/>
          </a:bodyPr>
          <a:lstStyle/>
          <a:p>
            <a:pPr algn="ctr"/>
            <a:r>
              <a:rPr lang="cs-CZ" sz="2400" b="1" dirty="0" smtClean="0">
                <a:solidFill>
                  <a:schemeClr val="bg1"/>
                </a:solidFill>
                <a:latin typeface="Book Antiqua" pitchFamily="18" charset="0"/>
                <a:cs typeface="Courier New" pitchFamily="49" charset="0"/>
              </a:rPr>
              <a:t>Sauny</a:t>
            </a:r>
            <a:endParaRPr lang="cs-CZ" sz="2400" b="1" dirty="0" smtClean="0">
              <a:solidFill>
                <a:schemeClr val="bg1"/>
              </a:solidFill>
              <a:latin typeface="Book Antiqua" pitchFamily="18" charset="0"/>
              <a:ea typeface="+mj-ea"/>
              <a:cs typeface="Courier New" pitchFamily="49" charset="0"/>
            </a:endParaRPr>
          </a:p>
        </p:txBody>
      </p:sp>
      <p:pic>
        <p:nvPicPr>
          <p:cNvPr id="6" name="Picture 3" descr="D:\Pruh zelený.JPG"/>
          <p:cNvPicPr>
            <a:picLocks noChangeAspect="1" noChangeArrowheads="1"/>
          </p:cNvPicPr>
          <p:nvPr/>
        </p:nvPicPr>
        <p:blipFill>
          <a:blip r:embed="rId4" cstate="print"/>
          <a:srcRect/>
          <a:stretch>
            <a:fillRect/>
          </a:stretch>
        </p:blipFill>
        <p:spPr bwMode="auto">
          <a:xfrm>
            <a:off x="0" y="0"/>
            <a:ext cx="9144000" cy="642918"/>
          </a:xfrm>
          <a:prstGeom prst="rect">
            <a:avLst/>
          </a:prstGeom>
          <a:noFill/>
        </p:spPr>
      </p:pic>
      <p:sp>
        <p:nvSpPr>
          <p:cNvPr id="7" name="TextovéPole 6"/>
          <p:cNvSpPr txBox="1"/>
          <p:nvPr/>
        </p:nvSpPr>
        <p:spPr>
          <a:xfrm>
            <a:off x="2123728" y="836712"/>
            <a:ext cx="5544616" cy="800219"/>
          </a:xfrm>
          <a:prstGeom prst="rect">
            <a:avLst/>
          </a:prstGeom>
          <a:noFill/>
        </p:spPr>
        <p:txBody>
          <a:bodyPr wrap="square" rtlCol="0">
            <a:spAutoFit/>
          </a:bodyPr>
          <a:lstStyle/>
          <a:p>
            <a:r>
              <a:rPr lang="cs-CZ" sz="2800" b="1" u="sng" dirty="0" smtClean="0">
                <a:solidFill>
                  <a:srgbClr val="8A9B48"/>
                </a:solidFill>
                <a:latin typeface="Book Antiqua" pitchFamily="18" charset="0"/>
              </a:rPr>
              <a:t>Vestavěné</a:t>
            </a:r>
            <a:r>
              <a:rPr lang="cs-CZ" i="1" dirty="0" smtClean="0"/>
              <a:t>  </a:t>
            </a:r>
            <a:r>
              <a:rPr lang="cs-CZ" sz="2800" b="1" u="sng" dirty="0" smtClean="0">
                <a:solidFill>
                  <a:srgbClr val="8A9B48"/>
                </a:solidFill>
                <a:latin typeface="Book Antiqua" pitchFamily="18" charset="0"/>
              </a:rPr>
              <a:t>a atypické sauny</a:t>
            </a:r>
          </a:p>
          <a:p>
            <a:endParaRPr lang="cs-CZ" dirty="0"/>
          </a:p>
        </p:txBody>
      </p:sp>
      <p:sp>
        <p:nvSpPr>
          <p:cNvPr id="8" name="TextovéPole 7"/>
          <p:cNvSpPr txBox="1"/>
          <p:nvPr/>
        </p:nvSpPr>
        <p:spPr>
          <a:xfrm>
            <a:off x="467544" y="1340768"/>
            <a:ext cx="8064896" cy="646331"/>
          </a:xfrm>
          <a:prstGeom prst="rect">
            <a:avLst/>
          </a:prstGeom>
          <a:noFill/>
        </p:spPr>
        <p:txBody>
          <a:bodyPr wrap="square" rtlCol="0">
            <a:spAutoFit/>
          </a:bodyPr>
          <a:lstStyle/>
          <a:p>
            <a:r>
              <a:rPr lang="cs-CZ" dirty="0" smtClean="0">
                <a:solidFill>
                  <a:srgbClr val="8A9B48"/>
                </a:solidFill>
              </a:rPr>
              <a:t>Pokud</a:t>
            </a:r>
            <a:r>
              <a:rPr lang="cs-CZ" dirty="0" smtClean="0"/>
              <a:t> </a:t>
            </a:r>
            <a:r>
              <a:rPr lang="cs-CZ" dirty="0" smtClean="0">
                <a:solidFill>
                  <a:srgbClr val="8A9B48"/>
                </a:solidFill>
              </a:rPr>
              <a:t>chcete co nejlépe využít volný kout nebo menší místnost Vašeho obydlí je tu možnost originální vestavěné sauny s výjimečnými tvary.</a:t>
            </a:r>
          </a:p>
        </p:txBody>
      </p:sp>
      <p:pic>
        <p:nvPicPr>
          <p:cNvPr id="9" name="Obrázek 8" descr="vest.jpg"/>
          <p:cNvPicPr>
            <a:picLocks noChangeAspect="1"/>
          </p:cNvPicPr>
          <p:nvPr/>
        </p:nvPicPr>
        <p:blipFill>
          <a:blip r:embed="rId5" cstate="print"/>
          <a:stretch>
            <a:fillRect/>
          </a:stretch>
        </p:blipFill>
        <p:spPr>
          <a:xfrm>
            <a:off x="5652120" y="2204864"/>
            <a:ext cx="3168352" cy="3312368"/>
          </a:xfrm>
          <a:prstGeom prst="rect">
            <a:avLst/>
          </a:prstGeom>
        </p:spPr>
      </p:pic>
      <p:pic>
        <p:nvPicPr>
          <p:cNvPr id="10" name="Obrázek 9" descr="vestavba.jpg"/>
          <p:cNvPicPr>
            <a:picLocks noChangeAspect="1"/>
          </p:cNvPicPr>
          <p:nvPr/>
        </p:nvPicPr>
        <p:blipFill>
          <a:blip r:embed="rId6" cstate="print"/>
          <a:stretch>
            <a:fillRect/>
          </a:stretch>
        </p:blipFill>
        <p:spPr>
          <a:xfrm>
            <a:off x="467544" y="2204864"/>
            <a:ext cx="4824536" cy="331236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Pruh zelený.JPG"/>
          <p:cNvPicPr>
            <a:picLocks noChangeAspect="1" noChangeArrowheads="1"/>
          </p:cNvPicPr>
          <p:nvPr/>
        </p:nvPicPr>
        <p:blipFill>
          <a:blip r:embed="rId3" cstate="print"/>
          <a:srcRect/>
          <a:stretch>
            <a:fillRect/>
          </a:stretch>
        </p:blipFill>
        <p:spPr bwMode="auto">
          <a:xfrm>
            <a:off x="0" y="0"/>
            <a:ext cx="9144000" cy="642918"/>
          </a:xfrm>
          <a:prstGeom prst="rect">
            <a:avLst/>
          </a:prstGeom>
          <a:noFill/>
        </p:spPr>
      </p:pic>
      <p:pic>
        <p:nvPicPr>
          <p:cNvPr id="5" name="Picture 2" descr="D:\Pruh Saunatop wellness.JPG"/>
          <p:cNvPicPr>
            <a:picLocks noChangeAspect="1" noChangeArrowheads="1"/>
          </p:cNvPicPr>
          <p:nvPr/>
        </p:nvPicPr>
        <p:blipFill>
          <a:blip r:embed="rId4" cstate="print"/>
          <a:srcRect/>
          <a:stretch>
            <a:fillRect/>
          </a:stretch>
        </p:blipFill>
        <p:spPr bwMode="auto">
          <a:xfrm>
            <a:off x="0" y="5786454"/>
            <a:ext cx="9144000" cy="1071546"/>
          </a:xfrm>
          <a:prstGeom prst="rect">
            <a:avLst/>
          </a:prstGeom>
          <a:noFill/>
        </p:spPr>
      </p:pic>
      <p:sp>
        <p:nvSpPr>
          <p:cNvPr id="6" name="TextovéPole 5"/>
          <p:cNvSpPr txBox="1"/>
          <p:nvPr/>
        </p:nvSpPr>
        <p:spPr>
          <a:xfrm>
            <a:off x="4716016" y="6093296"/>
            <a:ext cx="4104456" cy="461665"/>
          </a:xfrm>
          <a:prstGeom prst="rect">
            <a:avLst/>
          </a:prstGeom>
          <a:noFill/>
        </p:spPr>
        <p:txBody>
          <a:bodyPr wrap="square" rtlCol="0">
            <a:spAutoFit/>
          </a:bodyPr>
          <a:lstStyle/>
          <a:p>
            <a:pPr algn="ctr"/>
            <a:r>
              <a:rPr lang="cs-CZ" sz="2400" b="1" dirty="0" smtClean="0">
                <a:solidFill>
                  <a:schemeClr val="bg1"/>
                </a:solidFill>
                <a:latin typeface="Book Antiqua" pitchFamily="18" charset="0"/>
                <a:cs typeface="Courier New" pitchFamily="49" charset="0"/>
              </a:rPr>
              <a:t>Sauny</a:t>
            </a:r>
            <a:endParaRPr lang="cs-CZ" sz="2400" b="1" dirty="0" smtClean="0">
              <a:solidFill>
                <a:schemeClr val="bg1"/>
              </a:solidFill>
              <a:latin typeface="Book Antiqua" pitchFamily="18" charset="0"/>
              <a:ea typeface="+mj-ea"/>
              <a:cs typeface="Courier New" pitchFamily="49" charset="0"/>
            </a:endParaRPr>
          </a:p>
        </p:txBody>
      </p:sp>
      <p:sp>
        <p:nvSpPr>
          <p:cNvPr id="7" name="TextovéPole 6"/>
          <p:cNvSpPr txBox="1"/>
          <p:nvPr/>
        </p:nvSpPr>
        <p:spPr>
          <a:xfrm>
            <a:off x="2051720" y="692696"/>
            <a:ext cx="5256584" cy="800219"/>
          </a:xfrm>
          <a:prstGeom prst="rect">
            <a:avLst/>
          </a:prstGeom>
          <a:noFill/>
        </p:spPr>
        <p:txBody>
          <a:bodyPr wrap="square" rtlCol="0">
            <a:spAutoFit/>
          </a:bodyPr>
          <a:lstStyle/>
          <a:p>
            <a:pPr algn="ctr"/>
            <a:r>
              <a:rPr lang="cs-CZ" sz="2800" b="1" u="sng" dirty="0" smtClean="0">
                <a:solidFill>
                  <a:srgbClr val="8A9B48"/>
                </a:solidFill>
                <a:latin typeface="Book Antiqua" pitchFamily="18" charset="0"/>
              </a:rPr>
              <a:t>Veřejné</a:t>
            </a:r>
            <a:r>
              <a:rPr lang="cs-CZ" i="1" dirty="0" smtClean="0"/>
              <a:t> </a:t>
            </a:r>
            <a:r>
              <a:rPr lang="cs-CZ" sz="2800" b="1" u="sng" dirty="0" smtClean="0">
                <a:solidFill>
                  <a:srgbClr val="8A9B48"/>
                </a:solidFill>
                <a:latin typeface="Book Antiqua" pitchFamily="18" charset="0"/>
              </a:rPr>
              <a:t>sauny</a:t>
            </a:r>
          </a:p>
          <a:p>
            <a:endParaRPr lang="cs-CZ" dirty="0"/>
          </a:p>
        </p:txBody>
      </p:sp>
      <p:sp>
        <p:nvSpPr>
          <p:cNvPr id="8" name="TextovéPole 7"/>
          <p:cNvSpPr txBox="1"/>
          <p:nvPr/>
        </p:nvSpPr>
        <p:spPr>
          <a:xfrm>
            <a:off x="683568" y="1340768"/>
            <a:ext cx="7776864" cy="923330"/>
          </a:xfrm>
          <a:prstGeom prst="rect">
            <a:avLst/>
          </a:prstGeom>
          <a:noFill/>
        </p:spPr>
        <p:txBody>
          <a:bodyPr wrap="square" rtlCol="0">
            <a:spAutoFit/>
          </a:bodyPr>
          <a:lstStyle/>
          <a:p>
            <a:pPr algn="just"/>
            <a:r>
              <a:rPr lang="cs-CZ" dirty="0" smtClean="0">
                <a:solidFill>
                  <a:srgbClr val="8A9B48"/>
                </a:solidFill>
              </a:rPr>
              <a:t>Především do wellness center a podobně koncipovaných provozů jsou určeny rozměrné veřejné sauny. Větší prostory nabízejí zajímavá technická i designován řešení...</a:t>
            </a:r>
          </a:p>
        </p:txBody>
      </p:sp>
      <p:pic>
        <p:nvPicPr>
          <p:cNvPr id="9" name="Obrázek 8" descr="veř.jpg"/>
          <p:cNvPicPr>
            <a:picLocks noChangeAspect="1"/>
          </p:cNvPicPr>
          <p:nvPr/>
        </p:nvPicPr>
        <p:blipFill>
          <a:blip r:embed="rId5" cstate="print"/>
          <a:stretch>
            <a:fillRect/>
          </a:stretch>
        </p:blipFill>
        <p:spPr>
          <a:xfrm>
            <a:off x="395536" y="2492896"/>
            <a:ext cx="4045161" cy="3033870"/>
          </a:xfrm>
          <a:prstGeom prst="rect">
            <a:avLst/>
          </a:prstGeom>
        </p:spPr>
      </p:pic>
      <p:pic>
        <p:nvPicPr>
          <p:cNvPr id="10" name="Obrázek 9" descr="veřr.jpg"/>
          <p:cNvPicPr>
            <a:picLocks noChangeAspect="1"/>
          </p:cNvPicPr>
          <p:nvPr/>
        </p:nvPicPr>
        <p:blipFill>
          <a:blip r:embed="rId6" cstate="print"/>
          <a:stretch>
            <a:fillRect/>
          </a:stretch>
        </p:blipFill>
        <p:spPr>
          <a:xfrm>
            <a:off x="4860032" y="2492896"/>
            <a:ext cx="3901145" cy="302433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Pruh zelený.JPG"/>
          <p:cNvPicPr>
            <a:picLocks noChangeAspect="1" noChangeArrowheads="1"/>
          </p:cNvPicPr>
          <p:nvPr/>
        </p:nvPicPr>
        <p:blipFill>
          <a:blip r:embed="rId3" cstate="print"/>
          <a:srcRect/>
          <a:stretch>
            <a:fillRect/>
          </a:stretch>
        </p:blipFill>
        <p:spPr bwMode="auto">
          <a:xfrm>
            <a:off x="0" y="0"/>
            <a:ext cx="9144000" cy="642918"/>
          </a:xfrm>
          <a:prstGeom prst="rect">
            <a:avLst/>
          </a:prstGeom>
          <a:noFill/>
        </p:spPr>
      </p:pic>
      <p:pic>
        <p:nvPicPr>
          <p:cNvPr id="5" name="Picture 2" descr="D:\Pruh Saunatop wellness.JPG"/>
          <p:cNvPicPr>
            <a:picLocks noChangeAspect="1" noChangeArrowheads="1"/>
          </p:cNvPicPr>
          <p:nvPr/>
        </p:nvPicPr>
        <p:blipFill>
          <a:blip r:embed="rId4" cstate="print"/>
          <a:srcRect/>
          <a:stretch>
            <a:fillRect/>
          </a:stretch>
        </p:blipFill>
        <p:spPr bwMode="auto">
          <a:xfrm>
            <a:off x="0" y="5786454"/>
            <a:ext cx="9144000" cy="1071546"/>
          </a:xfrm>
          <a:prstGeom prst="rect">
            <a:avLst/>
          </a:prstGeom>
          <a:noFill/>
        </p:spPr>
      </p:pic>
      <p:sp>
        <p:nvSpPr>
          <p:cNvPr id="6" name="TextovéPole 5"/>
          <p:cNvSpPr txBox="1"/>
          <p:nvPr/>
        </p:nvSpPr>
        <p:spPr>
          <a:xfrm>
            <a:off x="4716016" y="6093296"/>
            <a:ext cx="4104456" cy="461665"/>
          </a:xfrm>
          <a:prstGeom prst="rect">
            <a:avLst/>
          </a:prstGeom>
          <a:noFill/>
        </p:spPr>
        <p:txBody>
          <a:bodyPr wrap="square" rtlCol="0">
            <a:spAutoFit/>
          </a:bodyPr>
          <a:lstStyle/>
          <a:p>
            <a:pPr algn="ctr"/>
            <a:r>
              <a:rPr lang="cs-CZ" sz="2400" b="1" dirty="0" smtClean="0">
                <a:solidFill>
                  <a:schemeClr val="bg1"/>
                </a:solidFill>
                <a:latin typeface="Book Antiqua" pitchFamily="18" charset="0"/>
                <a:cs typeface="Courier New" pitchFamily="49" charset="0"/>
              </a:rPr>
              <a:t>Sauny</a:t>
            </a:r>
            <a:endParaRPr lang="cs-CZ" sz="2400" b="1" dirty="0" smtClean="0">
              <a:solidFill>
                <a:schemeClr val="bg1"/>
              </a:solidFill>
              <a:latin typeface="Book Antiqua" pitchFamily="18" charset="0"/>
              <a:ea typeface="+mj-ea"/>
              <a:cs typeface="Courier New" pitchFamily="49" charset="0"/>
            </a:endParaRPr>
          </a:p>
        </p:txBody>
      </p:sp>
      <p:sp>
        <p:nvSpPr>
          <p:cNvPr id="7" name="TextovéPole 6"/>
          <p:cNvSpPr txBox="1"/>
          <p:nvPr/>
        </p:nvSpPr>
        <p:spPr>
          <a:xfrm>
            <a:off x="971600" y="764704"/>
            <a:ext cx="7416824" cy="800219"/>
          </a:xfrm>
          <a:prstGeom prst="rect">
            <a:avLst/>
          </a:prstGeom>
          <a:noFill/>
        </p:spPr>
        <p:txBody>
          <a:bodyPr wrap="square" rtlCol="0">
            <a:spAutoFit/>
          </a:bodyPr>
          <a:lstStyle/>
          <a:p>
            <a:pPr algn="ctr"/>
            <a:r>
              <a:rPr lang="cs-CZ" sz="2800" b="1" u="sng" dirty="0" smtClean="0">
                <a:solidFill>
                  <a:srgbClr val="8A9B48"/>
                </a:solidFill>
                <a:latin typeface="Book Antiqua" pitchFamily="18" charset="0"/>
              </a:rPr>
              <a:t>Saunové</a:t>
            </a:r>
            <a:r>
              <a:rPr lang="cs-CZ" i="1" dirty="0" smtClean="0"/>
              <a:t> </a:t>
            </a:r>
            <a:r>
              <a:rPr lang="cs-CZ" sz="2800" b="1" u="sng" dirty="0" smtClean="0">
                <a:solidFill>
                  <a:srgbClr val="8A9B48"/>
                </a:solidFill>
                <a:latin typeface="Book Antiqua" pitchFamily="18" charset="0"/>
              </a:rPr>
              <a:t>domky</a:t>
            </a:r>
          </a:p>
          <a:p>
            <a:endParaRPr lang="cs-CZ" dirty="0"/>
          </a:p>
        </p:txBody>
      </p:sp>
      <p:sp>
        <p:nvSpPr>
          <p:cNvPr id="8" name="TextovéPole 7"/>
          <p:cNvSpPr txBox="1"/>
          <p:nvPr/>
        </p:nvSpPr>
        <p:spPr>
          <a:xfrm>
            <a:off x="467544" y="1268760"/>
            <a:ext cx="8064896" cy="1200329"/>
          </a:xfrm>
          <a:prstGeom prst="rect">
            <a:avLst/>
          </a:prstGeom>
          <a:noFill/>
        </p:spPr>
        <p:txBody>
          <a:bodyPr wrap="square" rtlCol="0">
            <a:spAutoFit/>
          </a:bodyPr>
          <a:lstStyle/>
          <a:p>
            <a:r>
              <a:rPr lang="cs-CZ" dirty="0" smtClean="0">
                <a:solidFill>
                  <a:srgbClr val="8A9B48"/>
                </a:solidFill>
              </a:rPr>
              <a:t>Saunový domek poskytne Vaší sauně prostor v přirozeném prostředí přírody. Díky sauně a saunovému domku bude Vaše zahrada žít po celý rok a objevíte tak její nové kouzlo. </a:t>
            </a:r>
            <a:r>
              <a:rPr lang="cs-CZ" dirty="0" smtClean="0"/>
              <a:t/>
            </a:r>
            <a:br>
              <a:rPr lang="cs-CZ" dirty="0" smtClean="0"/>
            </a:br>
            <a:endParaRPr lang="cs-CZ" dirty="0"/>
          </a:p>
        </p:txBody>
      </p:sp>
      <p:pic>
        <p:nvPicPr>
          <p:cNvPr id="9" name="Obrázek 8" descr="domek.jpg"/>
          <p:cNvPicPr>
            <a:picLocks noChangeAspect="1"/>
          </p:cNvPicPr>
          <p:nvPr/>
        </p:nvPicPr>
        <p:blipFill>
          <a:blip r:embed="rId5" cstate="print"/>
          <a:stretch>
            <a:fillRect/>
          </a:stretch>
        </p:blipFill>
        <p:spPr>
          <a:xfrm>
            <a:off x="323528" y="2348880"/>
            <a:ext cx="4128459" cy="3096344"/>
          </a:xfrm>
          <a:prstGeom prst="rect">
            <a:avLst/>
          </a:prstGeom>
        </p:spPr>
      </p:pic>
      <p:pic>
        <p:nvPicPr>
          <p:cNvPr id="10" name="Obrázek 9" descr="domeke.jpg"/>
          <p:cNvPicPr>
            <a:picLocks noChangeAspect="1"/>
          </p:cNvPicPr>
          <p:nvPr/>
        </p:nvPicPr>
        <p:blipFill>
          <a:blip r:embed="rId6" cstate="print"/>
          <a:stretch>
            <a:fillRect/>
          </a:stretch>
        </p:blipFill>
        <p:spPr>
          <a:xfrm>
            <a:off x="4716016" y="2348880"/>
            <a:ext cx="4128459" cy="309634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Pruh zelený.JPG"/>
          <p:cNvPicPr>
            <a:picLocks noChangeAspect="1" noChangeArrowheads="1"/>
          </p:cNvPicPr>
          <p:nvPr/>
        </p:nvPicPr>
        <p:blipFill>
          <a:blip r:embed="rId3" cstate="print"/>
          <a:srcRect/>
          <a:stretch>
            <a:fillRect/>
          </a:stretch>
        </p:blipFill>
        <p:spPr bwMode="auto">
          <a:xfrm>
            <a:off x="0" y="0"/>
            <a:ext cx="9144000" cy="642918"/>
          </a:xfrm>
          <a:prstGeom prst="rect">
            <a:avLst/>
          </a:prstGeom>
          <a:noFill/>
        </p:spPr>
      </p:pic>
      <p:pic>
        <p:nvPicPr>
          <p:cNvPr id="5" name="Picture 2" descr="D:\Pruh Saunatop wellness.JPG"/>
          <p:cNvPicPr>
            <a:picLocks noChangeAspect="1" noChangeArrowheads="1"/>
          </p:cNvPicPr>
          <p:nvPr/>
        </p:nvPicPr>
        <p:blipFill>
          <a:blip r:embed="rId4" cstate="print"/>
          <a:srcRect/>
          <a:stretch>
            <a:fillRect/>
          </a:stretch>
        </p:blipFill>
        <p:spPr bwMode="auto">
          <a:xfrm>
            <a:off x="0" y="5786454"/>
            <a:ext cx="9144000" cy="1071546"/>
          </a:xfrm>
          <a:prstGeom prst="rect">
            <a:avLst/>
          </a:prstGeom>
          <a:noFill/>
        </p:spPr>
      </p:pic>
      <p:sp>
        <p:nvSpPr>
          <p:cNvPr id="6" name="TextovéPole 5"/>
          <p:cNvSpPr txBox="1"/>
          <p:nvPr/>
        </p:nvSpPr>
        <p:spPr>
          <a:xfrm>
            <a:off x="4716016" y="6093296"/>
            <a:ext cx="4104456" cy="461665"/>
          </a:xfrm>
          <a:prstGeom prst="rect">
            <a:avLst/>
          </a:prstGeom>
          <a:noFill/>
        </p:spPr>
        <p:txBody>
          <a:bodyPr wrap="square" rtlCol="0">
            <a:spAutoFit/>
          </a:bodyPr>
          <a:lstStyle/>
          <a:p>
            <a:pPr algn="ctr"/>
            <a:r>
              <a:rPr lang="cs-CZ" sz="2400" b="1" dirty="0" smtClean="0">
                <a:solidFill>
                  <a:schemeClr val="bg1"/>
                </a:solidFill>
                <a:latin typeface="Book Antiqua" pitchFamily="18" charset="0"/>
                <a:cs typeface="Courier New" pitchFamily="49" charset="0"/>
              </a:rPr>
              <a:t>Sauny</a:t>
            </a:r>
            <a:endParaRPr lang="cs-CZ" sz="2400" b="1" dirty="0" smtClean="0">
              <a:solidFill>
                <a:schemeClr val="bg1"/>
              </a:solidFill>
              <a:latin typeface="Book Antiqua" pitchFamily="18" charset="0"/>
              <a:ea typeface="+mj-ea"/>
              <a:cs typeface="Courier New" pitchFamily="49" charset="0"/>
            </a:endParaRPr>
          </a:p>
        </p:txBody>
      </p:sp>
      <p:sp>
        <p:nvSpPr>
          <p:cNvPr id="7" name="TextovéPole 6"/>
          <p:cNvSpPr txBox="1"/>
          <p:nvPr/>
        </p:nvSpPr>
        <p:spPr>
          <a:xfrm>
            <a:off x="2339752" y="764704"/>
            <a:ext cx="4320480" cy="523220"/>
          </a:xfrm>
          <a:prstGeom prst="rect">
            <a:avLst/>
          </a:prstGeom>
          <a:noFill/>
        </p:spPr>
        <p:txBody>
          <a:bodyPr wrap="square" rtlCol="0">
            <a:spAutoFit/>
          </a:bodyPr>
          <a:lstStyle/>
          <a:p>
            <a:pPr algn="ctr"/>
            <a:r>
              <a:rPr lang="cs-CZ" sz="2800" b="1" u="sng" dirty="0" smtClean="0">
                <a:solidFill>
                  <a:srgbClr val="8A9B48"/>
                </a:solidFill>
                <a:latin typeface="Book Antiqua" pitchFamily="18" charset="0"/>
              </a:rPr>
              <a:t>Biosauna</a:t>
            </a:r>
          </a:p>
        </p:txBody>
      </p:sp>
      <p:sp>
        <p:nvSpPr>
          <p:cNvPr id="8" name="TextovéPole 7"/>
          <p:cNvSpPr txBox="1"/>
          <p:nvPr/>
        </p:nvSpPr>
        <p:spPr>
          <a:xfrm>
            <a:off x="755576" y="1340768"/>
            <a:ext cx="7776864" cy="646331"/>
          </a:xfrm>
          <a:prstGeom prst="rect">
            <a:avLst/>
          </a:prstGeom>
          <a:noFill/>
        </p:spPr>
        <p:txBody>
          <a:bodyPr wrap="square" rtlCol="0">
            <a:spAutoFit/>
          </a:bodyPr>
          <a:lstStyle/>
          <a:p>
            <a:r>
              <a:rPr lang="cs-CZ" dirty="0" smtClean="0">
                <a:solidFill>
                  <a:srgbClr val="8A9B48"/>
                </a:solidFill>
              </a:rPr>
              <a:t>Biosauna je kombinací sauny a parní lázně. Hlavní rozdíl od finské sauny je ten, že teplota v biosauně dosahuje nižších teplot 55-65°C a vyšší vlhkosti mezi 15-30 %.</a:t>
            </a:r>
          </a:p>
        </p:txBody>
      </p:sp>
      <p:pic>
        <p:nvPicPr>
          <p:cNvPr id="9" name="Obrázek 8" descr="biosauna_03.jpg"/>
          <p:cNvPicPr>
            <a:picLocks noChangeAspect="1"/>
          </p:cNvPicPr>
          <p:nvPr/>
        </p:nvPicPr>
        <p:blipFill>
          <a:blip r:embed="rId5" cstate="print"/>
          <a:stretch>
            <a:fillRect/>
          </a:stretch>
        </p:blipFill>
        <p:spPr>
          <a:xfrm>
            <a:off x="251520" y="2132856"/>
            <a:ext cx="3672408" cy="3384375"/>
          </a:xfrm>
          <a:prstGeom prst="rect">
            <a:avLst/>
          </a:prstGeom>
        </p:spPr>
      </p:pic>
      <p:pic>
        <p:nvPicPr>
          <p:cNvPr id="10" name="Obrázek 9" descr="biosauna_02.jpg"/>
          <p:cNvPicPr>
            <a:picLocks noChangeAspect="1"/>
          </p:cNvPicPr>
          <p:nvPr/>
        </p:nvPicPr>
        <p:blipFill>
          <a:blip r:embed="rId6" cstate="print"/>
          <a:stretch>
            <a:fillRect/>
          </a:stretch>
        </p:blipFill>
        <p:spPr>
          <a:xfrm>
            <a:off x="4283968" y="2132856"/>
            <a:ext cx="4572000" cy="3356992"/>
          </a:xfrm>
          <a:prstGeom prst="rect">
            <a:avLst/>
          </a:prstGeom>
        </p:spPr>
      </p:pic>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TotalTime>
  <Words>1038</Words>
  <Application>Microsoft Office PowerPoint</Application>
  <PresentationFormat>Předvádění na obrazovce (4:3)</PresentationFormat>
  <Paragraphs>130</Paragraphs>
  <Slides>30</Slides>
  <Notes>30</Notes>
  <HiddenSlides>0</HiddenSlides>
  <MMClips>0</MMClips>
  <ScaleCrop>false</ScaleCrop>
  <HeadingPairs>
    <vt:vector size="4" baseType="variant">
      <vt:variant>
        <vt:lpstr>Motiv</vt:lpstr>
      </vt:variant>
      <vt:variant>
        <vt:i4>1</vt:i4>
      </vt:variant>
      <vt:variant>
        <vt:lpstr>Nadpisy snímků</vt:lpstr>
      </vt:variant>
      <vt:variant>
        <vt:i4>30</vt:i4>
      </vt:variant>
    </vt:vector>
  </HeadingPairs>
  <TitlesOfParts>
    <vt:vector size="31" baseType="lpstr">
      <vt:lpstr>Motiv sady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Acer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Parní lázeň</dc:title>
  <dc:creator>Valued Acer Customer</dc:creator>
  <cp:lastModifiedBy>Petr Volf</cp:lastModifiedBy>
  <cp:revision>49</cp:revision>
  <dcterms:created xsi:type="dcterms:W3CDTF">2010-08-05T10:32:04Z</dcterms:created>
  <dcterms:modified xsi:type="dcterms:W3CDTF">2012-04-30T08:58:28Z</dcterms:modified>
</cp:coreProperties>
</file>